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1" r:id="rId3"/>
    <p:sldId id="265" r:id="rId4"/>
    <p:sldId id="266" r:id="rId5"/>
  </p:sldIdLst>
  <p:sldSz cx="10440988" cy="7200900"/>
  <p:notesSz cx="6794500" cy="99187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143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288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431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575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5718" algn="l" defTabSz="914288" rtl="0" eaLnBrk="1" latinLnBrk="0" hangingPunct="1">
      <a:defRPr sz="2000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2862" algn="l" defTabSz="914288" rtl="0" eaLnBrk="1" latinLnBrk="0" hangingPunct="1">
      <a:defRPr sz="2000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006" algn="l" defTabSz="914288" rtl="0" eaLnBrk="1" latinLnBrk="0" hangingPunct="1">
      <a:defRPr sz="2000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149" algn="l" defTabSz="914288" rtl="0" eaLnBrk="1" latinLnBrk="0" hangingPunct="1">
      <a:defRPr sz="2000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660066"/>
    <a:srgbClr val="FF0066"/>
    <a:srgbClr val="D8621A"/>
    <a:srgbClr val="FDDD1F"/>
    <a:srgbClr val="CC66FF"/>
    <a:srgbClr val="027C19"/>
    <a:srgbClr val="0056AC"/>
    <a:srgbClr val="33333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639" autoAdjust="0"/>
  </p:normalViewPr>
  <p:slideViewPr>
    <p:cSldViewPr>
      <p:cViewPr varScale="1">
        <p:scale>
          <a:sx n="92" d="100"/>
          <a:sy n="92" d="100"/>
        </p:scale>
        <p:origin x="-168" y="-114"/>
      </p:cViewPr>
      <p:guideLst>
        <p:guide orient="horz" pos="2268"/>
        <p:guide pos="32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238" y="-108"/>
      </p:cViewPr>
      <p:guideLst>
        <p:guide orient="horz" pos="3124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r>
              <a:rPr lang="fr-FR"/>
              <a:t>INTERNE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18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0B6E9D83-82BE-40C2-80C1-6444FF51C02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384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1675" y="744538"/>
            <a:ext cx="53911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1700"/>
            <a:ext cx="5435600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r>
              <a:rPr lang="fr-FR"/>
              <a:t>INTERNE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18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FFAC06F8-F3ED-4759-B45A-10DC8CCF13A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8615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14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28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43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57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571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2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6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9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INTERNE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C06F8-F3ED-4759-B45A-10DC8CCF13A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540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INTERNE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C06F8-F3ED-4759-B45A-10DC8CCF13A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00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1675" y="744538"/>
            <a:ext cx="5392738" cy="3719512"/>
          </a:xfrm>
          <a:ln/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smtClean="0">
              <a:latin typeface="Arial" charset="0"/>
              <a:cs typeface="Arial" charset="0"/>
            </a:endParaRPr>
          </a:p>
        </p:txBody>
      </p:sp>
      <p:sp>
        <p:nvSpPr>
          <p:cNvPr id="21508" name="Espace réservé du pied de page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 i="0" smtClean="0">
                <a:solidFill>
                  <a:srgbClr val="000000"/>
                </a:solidFill>
              </a:rPr>
              <a:t>INTERNE</a:t>
            </a:r>
          </a:p>
        </p:txBody>
      </p:sp>
      <p:sp>
        <p:nvSpPr>
          <p:cNvPr id="21509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B2D3A5B-9595-4A19-BFFB-416C447BE02E}" type="slidenum">
              <a:rPr lang="fr-FR" sz="1200" i="0">
                <a:solidFill>
                  <a:srgbClr val="000000"/>
                </a:solidFill>
              </a:rPr>
              <a:pPr eaLnBrk="1" hangingPunct="1"/>
              <a:t>3</a:t>
            </a:fld>
            <a:endParaRPr lang="fr-FR" sz="1200" i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1675" y="744538"/>
            <a:ext cx="5392738" cy="3719512"/>
          </a:xfrm>
          <a:ln/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smtClean="0">
              <a:latin typeface="Arial" charset="0"/>
              <a:cs typeface="Arial" charset="0"/>
            </a:endParaRPr>
          </a:p>
        </p:txBody>
      </p:sp>
      <p:sp>
        <p:nvSpPr>
          <p:cNvPr id="21508" name="Espace réservé du pied de page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200" i="0" smtClean="0">
                <a:solidFill>
                  <a:srgbClr val="000000"/>
                </a:solidFill>
              </a:rPr>
              <a:t>INTERNE</a:t>
            </a:r>
          </a:p>
        </p:txBody>
      </p:sp>
      <p:sp>
        <p:nvSpPr>
          <p:cNvPr id="21509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B2D3A5B-9595-4A19-BFFB-416C447BE02E}" type="slidenum">
              <a:rPr lang="fr-FR" sz="1200" i="0">
                <a:solidFill>
                  <a:srgbClr val="000000"/>
                </a:solidFill>
              </a:rPr>
              <a:pPr eaLnBrk="1" hangingPunct="1"/>
              <a:t>4</a:t>
            </a:fld>
            <a:endParaRPr lang="fr-FR" sz="1200" i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ix/0,48/0/6,25/19,06"/>
          <p:cNvSpPr>
            <a:spLocks noChangeAspect="1" noChangeArrowheads="1"/>
          </p:cNvSpPr>
          <p:nvPr userDrawn="1"/>
        </p:nvSpPr>
        <p:spPr bwMode="auto">
          <a:xfrm>
            <a:off x="196850" y="1"/>
            <a:ext cx="2568576" cy="72056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nl-BE"/>
          </a:p>
        </p:txBody>
      </p:sp>
      <p:pic>
        <p:nvPicPr>
          <p:cNvPr id="2056" name="Fix/0,48/12,23/6,25/6,25" descr="BASFc_Q_PPT_38d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624388"/>
            <a:ext cx="256857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TitelPlaz"/>
          <p:cNvSpPr>
            <a:spLocks noGrp="1" noChangeArrowheads="1"/>
          </p:cNvSpPr>
          <p:nvPr>
            <p:ph type="ctrTitle"/>
          </p:nvPr>
        </p:nvSpPr>
        <p:spPr bwMode="auto">
          <a:xfrm>
            <a:off x="3079750" y="1681163"/>
            <a:ext cx="7169150" cy="272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0" tIns="50396" rIns="100790" bIns="50396" numCol="1" anchor="ctr" anchorCtr="0" compatLnSpc="1">
            <a:prstTxWarp prst="textNoShape">
              <a:avLst/>
            </a:prstTxWarp>
          </a:bodyPr>
          <a:lstStyle>
            <a:lvl1pPr>
              <a:defRPr sz="3500" b="0"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2051" name="TextPlaz"/>
          <p:cNvSpPr>
            <a:spLocks noGrp="1" noChangeArrowheads="1"/>
          </p:cNvSpPr>
          <p:nvPr>
            <p:ph type="subTitle" idx="1"/>
          </p:nvPr>
        </p:nvSpPr>
        <p:spPr>
          <a:xfrm>
            <a:off x="3095627" y="4883150"/>
            <a:ext cx="7153275" cy="1843088"/>
          </a:xfrm>
        </p:spPr>
        <p:txBody>
          <a:bodyPr lIns="100790" tIns="50396" rIns="100790" bIns="50396"/>
          <a:lstStyle>
            <a:lvl1pPr marL="0" indent="0">
              <a:buFont typeface="Wingdings" pitchFamily="2" charset="2"/>
              <a:buNone/>
              <a:defRPr sz="17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2052" name="DatumPlaz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7035800"/>
            <a:ext cx="817562" cy="1016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11/06/2009</a:t>
            </a:r>
          </a:p>
        </p:txBody>
      </p:sp>
      <p:sp>
        <p:nvSpPr>
          <p:cNvPr id="2053" name="FussPlaz"/>
          <p:cNvSpPr>
            <a:spLocks noGrp="1" noChangeArrowheads="1"/>
          </p:cNvSpPr>
          <p:nvPr>
            <p:ph type="ftr" sz="quarter" idx="3"/>
          </p:nvPr>
        </p:nvSpPr>
        <p:spPr>
          <a:xfrm>
            <a:off x="3938589" y="7069138"/>
            <a:ext cx="5311775" cy="101600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fr-FR"/>
              <a:t>INTERNE</a:t>
            </a:r>
          </a:p>
        </p:txBody>
      </p:sp>
      <p:sp>
        <p:nvSpPr>
          <p:cNvPr id="2054" name="SeitePlaz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4326" y="6978650"/>
            <a:ext cx="1044575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1007939">
              <a:defRPr sz="900" i="0"/>
            </a:lvl1pPr>
          </a:lstStyle>
          <a:p>
            <a:fld id="{CCAA3BD9-A833-491E-908A-AD0BCF8D226C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2057" name="Fix/1,25/12,95/4,8/2,4"/>
          <p:cNvSpPr txBox="1">
            <a:spLocks noChangeArrowheads="1"/>
          </p:cNvSpPr>
          <p:nvPr userDrawn="1"/>
        </p:nvSpPr>
        <p:spPr bwMode="auto">
          <a:xfrm>
            <a:off x="514351" y="4895851"/>
            <a:ext cx="19732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sz="2200" i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288" y="288925"/>
            <a:ext cx="9396412" cy="120015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8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23189" y="288926"/>
            <a:ext cx="2516187" cy="6505575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1449" y="288926"/>
            <a:ext cx="7399338" cy="6505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0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288" y="288925"/>
            <a:ext cx="9396412" cy="120015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6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5500" y="4627563"/>
            <a:ext cx="8874125" cy="1430337"/>
          </a:xfrm>
          <a:prstGeom prst="rect">
            <a:avLst/>
          </a:prstGeom>
        </p:spPr>
        <p:txBody>
          <a:bodyPr lIns="91429" tIns="45714" rIns="91429" bIns="45714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5500" y="3052762"/>
            <a:ext cx="8874125" cy="15748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3" indent="0">
              <a:buNone/>
              <a:defRPr sz="1800"/>
            </a:lvl2pPr>
            <a:lvl3pPr marL="914288" indent="0">
              <a:buNone/>
              <a:defRPr sz="1700"/>
            </a:lvl3pPr>
            <a:lvl4pPr marL="1371431" indent="0">
              <a:buNone/>
              <a:defRPr sz="1400"/>
            </a:lvl4pPr>
            <a:lvl5pPr marL="1828575" indent="0">
              <a:buNone/>
              <a:defRPr sz="1400"/>
            </a:lvl5pPr>
            <a:lvl6pPr marL="2285718" indent="0">
              <a:buNone/>
              <a:defRPr sz="1400"/>
            </a:lvl6pPr>
            <a:lvl7pPr marL="2742862" indent="0">
              <a:buNone/>
              <a:defRPr sz="1400"/>
            </a:lvl7pPr>
            <a:lvl8pPr marL="3200006" indent="0">
              <a:buNone/>
              <a:defRPr sz="1400"/>
            </a:lvl8pPr>
            <a:lvl9pPr marL="3657149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1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288" y="288925"/>
            <a:ext cx="9396412" cy="120015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1451" y="1841500"/>
            <a:ext cx="495776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81614" y="1841500"/>
            <a:ext cx="4957762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5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288" y="288925"/>
            <a:ext cx="9396412" cy="120015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2289" y="1611313"/>
            <a:ext cx="4613275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1" indent="0">
              <a:buNone/>
              <a:defRPr sz="1700" b="1"/>
            </a:lvl4pPr>
            <a:lvl5pPr marL="1828575" indent="0">
              <a:buNone/>
              <a:defRPr sz="1700" b="1"/>
            </a:lvl5pPr>
            <a:lvl6pPr marL="2285718" indent="0">
              <a:buNone/>
              <a:defRPr sz="1700" b="1"/>
            </a:lvl6pPr>
            <a:lvl7pPr marL="2742862" indent="0">
              <a:buNone/>
              <a:defRPr sz="1700" b="1"/>
            </a:lvl7pPr>
            <a:lvl8pPr marL="3200006" indent="0">
              <a:buNone/>
              <a:defRPr sz="1700" b="1"/>
            </a:lvl8pPr>
            <a:lvl9pPr marL="3657149" indent="0">
              <a:buNone/>
              <a:defRPr sz="17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2289" y="2284414"/>
            <a:ext cx="4613275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03838" y="1611313"/>
            <a:ext cx="4614862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1" indent="0">
              <a:buNone/>
              <a:defRPr sz="1700" b="1"/>
            </a:lvl4pPr>
            <a:lvl5pPr marL="1828575" indent="0">
              <a:buNone/>
              <a:defRPr sz="1700" b="1"/>
            </a:lvl5pPr>
            <a:lvl6pPr marL="2285718" indent="0">
              <a:buNone/>
              <a:defRPr sz="1700" b="1"/>
            </a:lvl6pPr>
            <a:lvl7pPr marL="2742862" indent="0">
              <a:buNone/>
              <a:defRPr sz="1700" b="1"/>
            </a:lvl7pPr>
            <a:lvl8pPr marL="3200006" indent="0">
              <a:buNone/>
              <a:defRPr sz="1700" b="1"/>
            </a:lvl8pPr>
            <a:lvl9pPr marL="3657149" indent="0">
              <a:buNone/>
              <a:defRPr sz="17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03838" y="2284414"/>
            <a:ext cx="4614862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4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288" y="288925"/>
            <a:ext cx="9396412" cy="120015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9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5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288" y="287338"/>
            <a:ext cx="3435350" cy="1219200"/>
          </a:xfrm>
          <a:prstGeom prst="rect">
            <a:avLst/>
          </a:prstGeom>
        </p:spPr>
        <p:txBody>
          <a:bodyPr lIns="91429" tIns="45714" rIns="91429" bIns="45714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81464" y="287338"/>
            <a:ext cx="5837237" cy="6145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2288" y="1506538"/>
            <a:ext cx="3435350" cy="4926012"/>
          </a:xfrm>
        </p:spPr>
        <p:txBody>
          <a:bodyPr/>
          <a:lstStyle>
            <a:lvl1pPr marL="0" indent="0">
              <a:buNone/>
              <a:defRPr sz="1400"/>
            </a:lvl1pPr>
            <a:lvl2pPr marL="457143" indent="0">
              <a:buNone/>
              <a:defRPr sz="1200"/>
            </a:lvl2pPr>
            <a:lvl3pPr marL="914288" indent="0">
              <a:buNone/>
              <a:defRPr sz="1000"/>
            </a:lvl3pPr>
            <a:lvl4pPr marL="1371431" indent="0">
              <a:buNone/>
              <a:defRPr sz="900"/>
            </a:lvl4pPr>
            <a:lvl5pPr marL="1828575" indent="0">
              <a:buNone/>
              <a:defRPr sz="900"/>
            </a:lvl5pPr>
            <a:lvl6pPr marL="2285718" indent="0">
              <a:buNone/>
              <a:defRPr sz="900"/>
            </a:lvl6pPr>
            <a:lvl7pPr marL="2742862" indent="0">
              <a:buNone/>
              <a:defRPr sz="900"/>
            </a:lvl7pPr>
            <a:lvl8pPr marL="3200006" indent="0">
              <a:buNone/>
              <a:defRPr sz="900"/>
            </a:lvl8pPr>
            <a:lvl9pPr marL="3657149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0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6289" y="5040313"/>
            <a:ext cx="6264275" cy="595312"/>
          </a:xfrm>
          <a:prstGeom prst="rect">
            <a:avLst/>
          </a:prstGeom>
        </p:spPr>
        <p:txBody>
          <a:bodyPr lIns="91429" tIns="45714" rIns="91429" bIns="45714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46289" y="642939"/>
            <a:ext cx="6264275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8" indent="0">
              <a:buNone/>
              <a:defRPr sz="2400"/>
            </a:lvl3pPr>
            <a:lvl4pPr marL="1371431" indent="0">
              <a:buNone/>
              <a:defRPr sz="2000"/>
            </a:lvl4pPr>
            <a:lvl5pPr marL="1828575" indent="0">
              <a:buNone/>
              <a:defRPr sz="2000"/>
            </a:lvl5pPr>
            <a:lvl6pPr marL="2285718" indent="0">
              <a:buNone/>
              <a:defRPr sz="2000"/>
            </a:lvl6pPr>
            <a:lvl7pPr marL="2742862" indent="0">
              <a:buNone/>
              <a:defRPr sz="2000"/>
            </a:lvl7pPr>
            <a:lvl8pPr marL="3200006" indent="0">
              <a:buNone/>
              <a:defRPr sz="2000"/>
            </a:lvl8pPr>
            <a:lvl9pPr marL="3657149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46289" y="5635625"/>
            <a:ext cx="6264275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143" indent="0">
              <a:buNone/>
              <a:defRPr sz="1200"/>
            </a:lvl2pPr>
            <a:lvl3pPr marL="914288" indent="0">
              <a:buNone/>
              <a:defRPr sz="1000"/>
            </a:lvl3pPr>
            <a:lvl4pPr marL="1371431" indent="0">
              <a:buNone/>
              <a:defRPr sz="900"/>
            </a:lvl4pPr>
            <a:lvl5pPr marL="1828575" indent="0">
              <a:buNone/>
              <a:defRPr sz="900"/>
            </a:lvl5pPr>
            <a:lvl6pPr marL="2285718" indent="0">
              <a:buNone/>
              <a:defRPr sz="900"/>
            </a:lvl6pPr>
            <a:lvl7pPr marL="2742862" indent="0">
              <a:buNone/>
              <a:defRPr sz="900"/>
            </a:lvl7pPr>
            <a:lvl8pPr marL="3200006" indent="0">
              <a:buNone/>
              <a:defRPr sz="900"/>
            </a:lvl8pPr>
            <a:lvl9pPr marL="3657149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0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ix/0/0,6/25,4/3,8"/>
          <p:cNvSpPr>
            <a:spLocks noChangeAspect="1" noChangeArrowheads="1"/>
          </p:cNvSpPr>
          <p:nvPr userDrawn="1"/>
        </p:nvSpPr>
        <p:spPr bwMode="auto">
          <a:xfrm>
            <a:off x="0" y="215900"/>
            <a:ext cx="10440988" cy="136842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nl-BE"/>
          </a:p>
        </p:txBody>
      </p:sp>
      <p:pic>
        <p:nvPicPr>
          <p:cNvPr id="1032" name="Fix/21,12/0,6/3,8/3,8" descr="BASFc_Q_PPT_38db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6" y="215900"/>
            <a:ext cx="14890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TextPlaz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51" y="1841500"/>
            <a:ext cx="1006792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DatumPlaz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6851" y="7035800"/>
            <a:ext cx="8175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defTabSz="1007939">
              <a:defRPr sz="900" i="0"/>
            </a:lvl1pPr>
          </a:lstStyle>
          <a:p>
            <a:endParaRPr lang="en-US"/>
          </a:p>
        </p:txBody>
      </p:sp>
      <p:sp>
        <p:nvSpPr>
          <p:cNvPr id="1029" name="FussPlaz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27114" y="7069138"/>
            <a:ext cx="8181975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1007939">
              <a:defRPr sz="1300" i="0"/>
            </a:lvl1pPr>
          </a:lstStyle>
          <a:p>
            <a:endParaRPr lang="en-US"/>
          </a:p>
        </p:txBody>
      </p:sp>
      <p:sp>
        <p:nvSpPr>
          <p:cNvPr id="1033" name="Fix/21,6/1/2,8/1,4"/>
          <p:cNvSpPr txBox="1">
            <a:spLocks noChangeArrowheads="1"/>
          </p:cNvSpPr>
          <p:nvPr userDrawn="1"/>
        </p:nvSpPr>
        <p:spPr bwMode="auto">
          <a:xfrm>
            <a:off x="7777164" y="360363"/>
            <a:ext cx="1150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sz="2200" i="0"/>
          </a:p>
        </p:txBody>
      </p:sp>
      <p:pic>
        <p:nvPicPr>
          <p:cNvPr id="1046" name="Picture 2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0" r="1024"/>
          <a:stretch>
            <a:fillRect/>
          </a:stretch>
        </p:blipFill>
        <p:spPr bwMode="auto">
          <a:xfrm>
            <a:off x="-3174" y="144464"/>
            <a:ext cx="10477499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07939" rtl="0" fontAlgn="base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07939" rtl="0" fontAlgn="base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defTabSz="1007939" rtl="0" fontAlgn="base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defTabSz="1007939" rtl="0" fontAlgn="base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defTabSz="1007939" rtl="0" fontAlgn="base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143" algn="l" defTabSz="1007939" rtl="0" fontAlgn="base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288" algn="l" defTabSz="1007939" rtl="0" fontAlgn="base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431" algn="l" defTabSz="1007939" rtl="0" fontAlgn="base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575" algn="l" defTabSz="1007939" rtl="0" fontAlgn="base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77778" indent="-377778" algn="l" defTabSz="1007939" rtl="0" fontAlgn="base">
        <a:spcBef>
          <a:spcPct val="0"/>
        </a:spcBef>
        <a:spcAft>
          <a:spcPct val="50000"/>
        </a:spcAft>
        <a:buClr>
          <a:schemeClr val="accent1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2700" indent="-434921" algn="l" defTabSz="1007939" rtl="0" fontAlgn="base">
        <a:spcBef>
          <a:spcPct val="0"/>
        </a:spcBef>
        <a:spcAft>
          <a:spcPct val="50000"/>
        </a:spcAft>
        <a:buClr>
          <a:schemeClr val="accent1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2pPr>
      <a:lvl3pPr marL="1246035" indent="-433335" algn="l" defTabSz="1007939" rtl="0" fontAlgn="base">
        <a:spcBef>
          <a:spcPct val="0"/>
        </a:spcBef>
        <a:spcAft>
          <a:spcPct val="5000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cs typeface="+mn-cs"/>
        </a:defRPr>
      </a:lvl3pPr>
      <a:lvl4pPr marL="1679369" indent="-433335" algn="l" defTabSz="1007939" rtl="0" fontAlgn="base"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114290" indent="-434921" algn="l" defTabSz="1007939" rtl="0" fontAlgn="base">
        <a:spcBef>
          <a:spcPct val="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71433" indent="-434921" algn="l" defTabSz="1007939" rtl="0" fontAlgn="base">
        <a:spcBef>
          <a:spcPct val="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028577" indent="-434921" algn="l" defTabSz="1007939" rtl="0" fontAlgn="base">
        <a:spcBef>
          <a:spcPct val="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85720" indent="-434921" algn="l" defTabSz="1007939" rtl="0" fontAlgn="base">
        <a:spcBef>
          <a:spcPct val="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942864" indent="-434921" algn="l" defTabSz="1007939" rtl="0" fontAlgn="base">
        <a:spcBef>
          <a:spcPct val="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656" y="1917864"/>
            <a:ext cx="6490007" cy="5066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1450" y="1841500"/>
            <a:ext cx="4941888" cy="4953000"/>
          </a:xfrm>
        </p:spPr>
        <p:txBody>
          <a:bodyPr/>
          <a:lstStyle/>
          <a:p>
            <a:endParaRPr lang="en-US" sz="2200"/>
          </a:p>
        </p:txBody>
      </p:sp>
      <p:pic>
        <p:nvPicPr>
          <p:cNvPr id="5125" name="Picture 5" descr="Levallois 06"/>
          <p:cNvPicPr>
            <a:picLocks noChangeAspect="1" noChangeArrowheads="1"/>
          </p:cNvPicPr>
          <p:nvPr/>
        </p:nvPicPr>
        <p:blipFill>
          <a:blip r:embed="rId4">
            <a:lum bright="82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2" t="24280" r="5690" b="17879"/>
          <a:stretch>
            <a:fillRect/>
          </a:stretch>
        </p:blipFill>
        <p:spPr bwMode="auto">
          <a:xfrm>
            <a:off x="0" y="0"/>
            <a:ext cx="5221288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22238" y="4453085"/>
            <a:ext cx="5099050" cy="116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78" tIns="50388" rIns="100778" bIns="50388">
            <a:spAutoFit/>
          </a:bodyPr>
          <a:lstStyle>
            <a:lvl1pPr marL="204788" indent="-204788" defTabSz="11112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03238" defTabSz="11112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06475" defTabSz="11112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1300" defTabSz="11112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6125" defTabSz="11112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73325" defTabSz="1111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0525" defTabSz="1111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87725" defTabSz="1111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4925" defTabSz="1111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30000"/>
              </a:spcBef>
              <a:buFontTx/>
              <a:buBlip>
                <a:blip r:embed="rId5"/>
              </a:buBlip>
            </a:pPr>
            <a:r>
              <a:rPr lang="fr-FR" sz="1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votre arrivée, présentez-vous à l’équipe Lagon pour retirer votre badge d’accès et étiqueter vos bagages. Le port du badge est obligatoire et de façon visible pendant votre séjour chez BASF France.</a:t>
            </a:r>
          </a:p>
          <a:p>
            <a:pPr>
              <a:spcBef>
                <a:spcPct val="30000"/>
              </a:spcBef>
              <a:buFontTx/>
              <a:buBlip>
                <a:blip r:embed="rId5"/>
              </a:buBlip>
            </a:pPr>
            <a:r>
              <a:rPr lang="fr-FR" sz="1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Circulation interdite dans l’immeuble</a:t>
            </a:r>
          </a:p>
          <a:p>
            <a:pPr>
              <a:spcBef>
                <a:spcPct val="30000"/>
              </a:spcBef>
              <a:buFontTx/>
              <a:buBlip>
                <a:blip r:embed="rId5"/>
              </a:buBlip>
            </a:pPr>
            <a:r>
              <a:rPr lang="fr-FR" sz="1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Dans l’auditorium, toute boisson est interdite, sauf l’eau.</a:t>
            </a:r>
          </a:p>
          <a:p>
            <a:pPr>
              <a:spcBef>
                <a:spcPct val="30000"/>
              </a:spcBef>
              <a:buFontTx/>
              <a:buBlip>
                <a:blip r:embed="rId5"/>
              </a:buBlip>
            </a:pPr>
            <a:r>
              <a:rPr lang="fr-FR" sz="1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est interdit de fumer</a:t>
            </a:r>
            <a:endParaRPr lang="en-US" sz="1000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" y="144463"/>
            <a:ext cx="5124450" cy="409537"/>
          </a:xfrm>
          <a:prstGeom prst="rect">
            <a:avLst/>
          </a:prstGeom>
          <a:solidFill>
            <a:srgbClr val="A9E66C">
              <a:alpha val="2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78" tIns="50388" rIns="100778" bIns="50388">
            <a:spAutoFit/>
          </a:bodyPr>
          <a:lstStyle>
            <a:lvl1pPr defTabSz="11112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03238" defTabSz="11112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06475" defTabSz="11112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1300" defTabSz="11112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6125" defTabSz="11112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73325" defTabSz="1111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0525" defTabSz="1111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87725" defTabSz="1111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4925" defTabSz="1111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b="1" i="0" dirty="0">
                <a:solidFill>
                  <a:srgbClr val="027C1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Consignes logistiques</a:t>
            </a:r>
            <a:r>
              <a:rPr lang="fr-FR" i="0" dirty="0">
                <a:solidFill>
                  <a:srgbClr val="027C19"/>
                </a:solidFill>
              </a:rPr>
              <a:t> </a:t>
            </a:r>
            <a:r>
              <a:rPr lang="fr-FR" sz="1600" b="1" i="0" dirty="0" smtClean="0">
                <a:solidFill>
                  <a:srgbClr val="027C1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18 au 20 mars </a:t>
            </a:r>
            <a:endParaRPr lang="en-US" sz="1600" b="1" i="0" dirty="0">
              <a:solidFill>
                <a:srgbClr val="027C1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" y="5616674"/>
            <a:ext cx="5168900" cy="436562"/>
          </a:xfrm>
          <a:prstGeom prst="rect">
            <a:avLst/>
          </a:prstGeom>
          <a:solidFill>
            <a:srgbClr val="A9E66C">
              <a:alpha val="3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78" tIns="50388" rIns="100778" bIns="50388">
            <a:spAutoFit/>
          </a:bodyPr>
          <a:lstStyle>
            <a:lvl1pPr defTabSz="11112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03238" defTabSz="11112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06475" defTabSz="11112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1300" defTabSz="11112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6125" defTabSz="11112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73325" defTabSz="1111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0525" defTabSz="1111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87725" defTabSz="1111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4925" defTabSz="1111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200" b="1" i="0" dirty="0">
                <a:solidFill>
                  <a:srgbClr val="027C1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</a:t>
            </a:r>
            <a:r>
              <a:rPr lang="fr-FR" sz="1600" b="1" i="0" dirty="0">
                <a:solidFill>
                  <a:srgbClr val="027C1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Contacts Equipe Lagon :</a:t>
            </a:r>
            <a:endParaRPr lang="en-US" sz="1600" b="1" i="0" dirty="0">
              <a:solidFill>
                <a:srgbClr val="027C1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96044" y="6076651"/>
            <a:ext cx="4932363" cy="103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78" tIns="50388" rIns="100778" bIns="50388">
            <a:spAutoFit/>
          </a:bodyPr>
          <a:lstStyle>
            <a:lvl1pPr marL="204788" indent="-204788" defTabSz="11112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03238" defTabSz="11112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06475" defTabSz="11112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1300" defTabSz="11112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6125" defTabSz="11112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73325" defTabSz="1111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0525" defTabSz="1111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87725" defTabSz="1111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4925" defTabSz="1111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fr-FR" sz="1100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Vanessa Bouchet : 06 87 81 93 34</a:t>
            </a:r>
          </a:p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fr-FR" sz="1100" b="1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Nadine </a:t>
            </a:r>
            <a:r>
              <a:rPr lang="fr-FR" sz="1100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Baron : </a:t>
            </a:r>
            <a:r>
              <a:rPr lang="nl-BE" sz="1100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06 32 12 76 49 </a:t>
            </a:r>
            <a:endParaRPr lang="nl-BE" sz="1100" b="1" i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nl-BE" sz="1100" b="1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Florence</a:t>
            </a:r>
            <a:r>
              <a:rPr lang="nl-BE" sz="1100" b="1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BE" sz="1100" b="1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Bouchex-Bellomie</a:t>
            </a:r>
            <a:r>
              <a:rPr lang="nl-BE" sz="1100" b="1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: 06 23 29 58 46</a:t>
            </a:r>
          </a:p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fr-FR" sz="1100" b="1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Franck </a:t>
            </a:r>
            <a:r>
              <a:rPr lang="fr-FR" sz="1100" b="1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Pleau</a:t>
            </a:r>
            <a:r>
              <a:rPr lang="fr-FR" sz="1100" b="1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06 84 63 56 85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0" y="4104506"/>
            <a:ext cx="5148263" cy="347981"/>
          </a:xfrm>
          <a:prstGeom prst="rect">
            <a:avLst/>
          </a:prstGeom>
          <a:solidFill>
            <a:srgbClr val="A9E66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78" tIns="50388" rIns="100778" bIns="50388">
            <a:spAutoFit/>
          </a:bodyPr>
          <a:lstStyle>
            <a:lvl1pPr defTabSz="11112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03238" defTabSz="11112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06475" defTabSz="11112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1300" defTabSz="11112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6125" defTabSz="11112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73325" defTabSz="1111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0525" defTabSz="1111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87725" defTabSz="1111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4925" defTabSz="1111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600" b="1" i="0" dirty="0">
                <a:solidFill>
                  <a:srgbClr val="027C1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Consignes à respecter dans l’immeuble :</a:t>
            </a:r>
            <a:endParaRPr lang="en-US" sz="1600" b="1" i="0" dirty="0">
              <a:solidFill>
                <a:srgbClr val="027C1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5525790" y="4806602"/>
            <a:ext cx="5167312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10" rIns="91417" bIns="45710" anchor="ctr"/>
          <a:lstStyle/>
          <a:p>
            <a:pPr defTabSz="1007939">
              <a:lnSpc>
                <a:spcPct val="130000"/>
              </a:lnSpc>
            </a:pPr>
            <a:r>
              <a:rPr lang="fr-FR" sz="2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Convention </a:t>
            </a:r>
          </a:p>
          <a:p>
            <a:pPr defTabSz="1007939">
              <a:lnSpc>
                <a:spcPct val="130000"/>
              </a:lnSpc>
            </a:pPr>
            <a:r>
              <a:rPr lang="fr-FR" sz="2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Gamme d’Automne GC et    	Analyse MS VAL</a:t>
            </a:r>
            <a:r>
              <a:rPr lang="fr-FR" sz="2600" dirty="0">
                <a:solidFill>
                  <a:schemeClr val="accent1"/>
                </a:solidFill>
              </a:rPr>
              <a:t/>
            </a:r>
            <a:br>
              <a:rPr lang="fr-FR" sz="2600" dirty="0">
                <a:solidFill>
                  <a:schemeClr val="accent1"/>
                </a:solidFill>
              </a:rPr>
            </a:br>
            <a:r>
              <a:rPr lang="fr-FR" sz="2600" dirty="0" smtClean="0">
                <a:solidFill>
                  <a:schemeClr val="accent1"/>
                </a:solidFill>
              </a:rPr>
              <a:t>       18 &amp;19 Mars 2013</a:t>
            </a:r>
            <a:endParaRPr lang="fr-FR" sz="1400" i="0" dirty="0">
              <a:solidFill>
                <a:schemeClr val="accent1"/>
              </a:solidFill>
            </a:endParaRP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6083647" y="2955964"/>
            <a:ext cx="3889375" cy="78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10" rIns="91417" bIns="45710" anchor="ctr"/>
          <a:lstStyle/>
          <a:p>
            <a:pPr defTabSz="1007939">
              <a:lnSpc>
                <a:spcPct val="130000"/>
              </a:lnSpc>
            </a:pPr>
            <a:r>
              <a:rPr lang="fr-FR" sz="3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PROGRAMME</a:t>
            </a:r>
            <a:endParaRPr lang="fr-FR" sz="1700" i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2" y="182563"/>
            <a:ext cx="1428751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98" y="5095950"/>
            <a:ext cx="2365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50851"/>
            <a:ext cx="5032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981" y="6293406"/>
            <a:ext cx="741011" cy="9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-93662" y="571933"/>
            <a:ext cx="5530850" cy="352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8" tIns="52144" rIns="104288" bIns="52144">
            <a:spAutoFit/>
          </a:bodyPr>
          <a:lstStyle>
            <a:lvl1pPr marL="211138" indent="-211138" defTabSz="1149350">
              <a:tabLst>
                <a:tab pos="742950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defTabSz="1149350">
              <a:tabLst>
                <a:tab pos="742950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1400" defTabSz="1149350">
              <a:tabLst>
                <a:tab pos="742950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3688" defTabSz="1149350">
              <a:tabLst>
                <a:tab pos="742950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defTabSz="1149350">
              <a:tabLst>
                <a:tab pos="742950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defTabSz="1149350" fontAlgn="base">
              <a:spcBef>
                <a:spcPct val="0"/>
              </a:spcBef>
              <a:spcAft>
                <a:spcPct val="0"/>
              </a:spcAft>
              <a:tabLst>
                <a:tab pos="742950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defTabSz="1149350" fontAlgn="base">
              <a:spcBef>
                <a:spcPct val="0"/>
              </a:spcBef>
              <a:spcAft>
                <a:spcPct val="0"/>
              </a:spcAft>
              <a:tabLst>
                <a:tab pos="742950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defTabSz="1149350" fontAlgn="base">
              <a:spcBef>
                <a:spcPct val="0"/>
              </a:spcBef>
              <a:spcAft>
                <a:spcPct val="0"/>
              </a:spcAft>
              <a:tabLst>
                <a:tab pos="742950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defTabSz="1149350" fontAlgn="base">
              <a:spcBef>
                <a:spcPct val="0"/>
              </a:spcBef>
              <a:spcAft>
                <a:spcPct val="0"/>
              </a:spcAft>
              <a:tabLst>
                <a:tab pos="742950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fr-FR" sz="1000" b="1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Parking </a:t>
            </a:r>
            <a:r>
              <a:rPr lang="fr-FR" sz="1000" b="1" i="0" dirty="0"/>
              <a:t>:</a:t>
            </a:r>
            <a:r>
              <a:rPr lang="fr-FR" sz="1000" i="0" dirty="0"/>
              <a:t> utilisez le parking public, place Georges Pompidou.</a:t>
            </a:r>
          </a:p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fr-FR" sz="1000" b="1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Bagagerie </a:t>
            </a:r>
            <a:r>
              <a:rPr lang="fr-FR" sz="1000" b="1" i="0" dirty="0"/>
              <a:t>:</a:t>
            </a:r>
            <a:r>
              <a:rPr lang="fr-FR" sz="1000" i="0" dirty="0"/>
              <a:t> pour les </a:t>
            </a:r>
            <a:r>
              <a:rPr lang="fr-FR" sz="1000" i="0" dirty="0" smtClean="0"/>
              <a:t>participants, </a:t>
            </a:r>
            <a:r>
              <a:rPr lang="fr-FR" sz="1000" i="0" dirty="0"/>
              <a:t>un système de bagagerie a été mis en place</a:t>
            </a:r>
            <a:r>
              <a:rPr lang="fr-FR" sz="1000" i="0" dirty="0" smtClean="0"/>
              <a:t>.</a:t>
            </a:r>
          </a:p>
          <a:p>
            <a:pPr marL="171450" indent="-171450">
              <a:spcBef>
                <a:spcPct val="50000"/>
              </a:spcBef>
              <a:buFontTx/>
              <a:buChar char="-"/>
            </a:pPr>
            <a:r>
              <a:rPr lang="fr-FR" sz="900" i="0" dirty="0" smtClean="0">
                <a:solidFill>
                  <a:srgbClr val="FF0000"/>
                </a:solidFill>
              </a:rPr>
              <a:t>Arrivée </a:t>
            </a:r>
            <a:r>
              <a:rPr lang="fr-FR" sz="1000" i="0" dirty="0" smtClean="0">
                <a:solidFill>
                  <a:srgbClr val="FF0000"/>
                </a:solidFill>
              </a:rPr>
              <a:t>le </a:t>
            </a:r>
            <a:r>
              <a:rPr lang="fr-FR" sz="1000" b="1" i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18/03 </a:t>
            </a:r>
            <a:r>
              <a:rPr lang="fr-FR" sz="1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1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Dingbats" pitchFamily="2" charset="0"/>
              </a:rPr>
              <a:t>=&gt; </a:t>
            </a:r>
            <a:r>
              <a:rPr lang="fr-FR" sz="1000" b="1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avant 10h00</a:t>
            </a:r>
            <a:r>
              <a:rPr lang="fr-FR" sz="900" b="1" i="0" dirty="0"/>
              <a:t> :</a:t>
            </a:r>
            <a:r>
              <a:rPr lang="fr-FR" sz="900" i="0" dirty="0"/>
              <a:t> </a:t>
            </a:r>
            <a:r>
              <a:rPr lang="fr-FR" sz="900" b="1" i="0" dirty="0"/>
              <a:t>Dépôt</a:t>
            </a:r>
            <a:r>
              <a:rPr lang="fr-FR" sz="900" i="0" dirty="0"/>
              <a:t> </a:t>
            </a:r>
            <a:r>
              <a:rPr lang="fr-FR" sz="900" b="1" i="0" dirty="0"/>
              <a:t>des bagages</a:t>
            </a:r>
            <a:r>
              <a:rPr lang="fr-FR" sz="900" i="0" dirty="0"/>
              <a:t> auprès de l’équipe Lagon dans le hall d’accueil de </a:t>
            </a:r>
            <a:r>
              <a:rPr lang="fr-FR" sz="900" b="1" i="0" dirty="0"/>
              <a:t>BASF France-</a:t>
            </a:r>
            <a:r>
              <a:rPr lang="fr-FR" sz="800" i="0" dirty="0"/>
              <a:t> 49 rue Georges Pompidou 92593 LEVALLOIS PERRET </a:t>
            </a:r>
            <a:r>
              <a:rPr lang="fr-FR" sz="900" i="0" dirty="0"/>
              <a:t>; ils seront emmenés directement dans vos chambres à l’hôtel </a:t>
            </a:r>
            <a:r>
              <a:rPr lang="fr-FR" sz="900" i="0" dirty="0" smtClean="0"/>
              <a:t>EVERGREEN</a:t>
            </a:r>
            <a:br>
              <a:rPr lang="fr-FR" sz="900" i="0" dirty="0" smtClean="0"/>
            </a:br>
            <a:r>
              <a:rPr lang="fr-FR" sz="900" i="0" dirty="0" smtClean="0"/>
              <a:t/>
            </a:r>
            <a:br>
              <a:rPr lang="fr-FR" sz="900" i="0" dirty="0" smtClean="0"/>
            </a:br>
            <a:r>
              <a:rPr lang="fr-FR" sz="900" i="0" dirty="0" smtClean="0">
                <a:solidFill>
                  <a:srgbClr val="FF0000"/>
                </a:solidFill>
              </a:rPr>
              <a:t>- Départ </a:t>
            </a:r>
            <a:r>
              <a:rPr lang="fr-FR" sz="1000" i="0" dirty="0" smtClean="0">
                <a:solidFill>
                  <a:srgbClr val="FF0000"/>
                </a:solidFill>
              </a:rPr>
              <a:t>le </a:t>
            </a:r>
            <a:r>
              <a:rPr lang="fr-FR" sz="1000" b="1" i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19/03</a:t>
            </a:r>
            <a:r>
              <a:rPr lang="fr-FR" sz="1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1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Dingbats" pitchFamily="2" charset="0"/>
              </a:rPr>
              <a:t>=&gt; </a:t>
            </a:r>
            <a:r>
              <a:rPr lang="fr-FR" sz="1000" b="1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entre 07h30 et 8h00</a:t>
            </a:r>
            <a:r>
              <a:rPr lang="fr-FR" sz="900" b="1" i="0" dirty="0"/>
              <a:t>  :</a:t>
            </a:r>
            <a:r>
              <a:rPr lang="fr-FR" sz="900" i="0" dirty="0"/>
              <a:t> </a:t>
            </a:r>
            <a:r>
              <a:rPr lang="fr-FR" sz="900" b="1" i="0" dirty="0"/>
              <a:t>Dépôt possible des bagages </a:t>
            </a:r>
            <a:r>
              <a:rPr lang="fr-FR" sz="900" i="0" dirty="0"/>
              <a:t>à l’</a:t>
            </a:r>
            <a:r>
              <a:rPr lang="fr-FR" sz="900" i="0" dirty="0" err="1"/>
              <a:t>Evergreen</a:t>
            </a:r>
            <a:r>
              <a:rPr lang="fr-FR" sz="900" i="0" dirty="0"/>
              <a:t>, salle dédiée, pour transfert BASF </a:t>
            </a:r>
            <a:r>
              <a:rPr lang="fr-FR" sz="900" b="1" i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900" b="1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          </a:t>
            </a:r>
            <a:r>
              <a:rPr lang="fr-FR" sz="9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ZDingbats" pitchFamily="2" charset="0"/>
              </a:rPr>
              <a:t>=&gt; à partir de </a:t>
            </a:r>
            <a:r>
              <a:rPr lang="fr-FR" sz="900" b="1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16h00 </a:t>
            </a:r>
            <a:r>
              <a:rPr lang="fr-FR" sz="900" b="1" i="0" dirty="0"/>
              <a:t> :</a:t>
            </a:r>
            <a:r>
              <a:rPr lang="fr-FR" sz="900" i="0" dirty="0"/>
              <a:t> </a:t>
            </a:r>
            <a:r>
              <a:rPr lang="fr-FR" sz="900" b="1" i="0" dirty="0"/>
              <a:t>Retrait des bagages</a:t>
            </a:r>
            <a:r>
              <a:rPr lang="fr-FR" sz="900" i="0" dirty="0"/>
              <a:t> dans le hall d’accueil de </a:t>
            </a:r>
            <a:r>
              <a:rPr lang="fr-FR" sz="900" i="0" dirty="0" smtClean="0"/>
              <a:t>BASF</a:t>
            </a:r>
          </a:p>
          <a:p>
            <a:pPr marL="171450" indent="-171450">
              <a:spcBef>
                <a:spcPct val="50000"/>
              </a:spcBef>
              <a:buFontTx/>
              <a:buChar char="-"/>
            </a:pPr>
            <a:r>
              <a:rPr lang="fr-FR" sz="900" b="1" i="0" dirty="0" smtClean="0">
                <a:solidFill>
                  <a:srgbClr val="FF0000"/>
                </a:solidFill>
              </a:rPr>
              <a:t>Départ le </a:t>
            </a:r>
            <a:r>
              <a:rPr lang="fr-FR" sz="900" b="1" i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20/03</a:t>
            </a:r>
            <a:r>
              <a:rPr lang="fr-FR" sz="9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900" i="0" dirty="0" smtClean="0"/>
              <a:t>: </a:t>
            </a:r>
            <a:r>
              <a:rPr lang="fr-FR" sz="900" b="1" i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Avant 08:00 </a:t>
            </a:r>
            <a:r>
              <a:rPr lang="fr-FR" sz="900" i="0" dirty="0" smtClean="0"/>
              <a:t>: dépôt bagages dans le salon </a:t>
            </a:r>
            <a:r>
              <a:rPr lang="fr-FR" sz="900" i="0" dirty="0" err="1" smtClean="0"/>
              <a:t>evergreen</a:t>
            </a:r>
            <a:r>
              <a:rPr lang="fr-FR" sz="900" i="0" dirty="0" smtClean="0"/>
              <a:t> 3 . Et vous pourrez récupérer votre bagage après le déjeuner  dans le salon </a:t>
            </a:r>
            <a:r>
              <a:rPr lang="fr-FR" sz="900" i="0" dirty="0" err="1" smtClean="0"/>
              <a:t>evergreen</a:t>
            </a:r>
            <a:r>
              <a:rPr lang="fr-FR" sz="900" i="0" dirty="0" smtClean="0"/>
              <a:t> 3,</a:t>
            </a:r>
            <a:endParaRPr lang="fr-FR" sz="900" i="0" dirty="0"/>
          </a:p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fr-FR" sz="1000" b="1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Hébergement</a:t>
            </a:r>
            <a:r>
              <a:rPr lang="fr-FR" sz="900" i="0" dirty="0"/>
              <a:t>  : </a:t>
            </a:r>
            <a:r>
              <a:rPr lang="fr-FR" sz="900" i="0" dirty="0" smtClean="0"/>
              <a:t>nuitées </a:t>
            </a:r>
            <a:r>
              <a:rPr lang="fr-FR" sz="900" i="0" dirty="0"/>
              <a:t>à </a:t>
            </a:r>
            <a:r>
              <a:rPr lang="fr-FR" sz="900" b="1" dirty="0"/>
              <a:t>l’h</a:t>
            </a:r>
            <a:r>
              <a:rPr lang="fr-FR" sz="1000" b="1" dirty="0"/>
              <a:t>ôtel EVERGREEN</a:t>
            </a:r>
            <a:r>
              <a:rPr lang="fr-FR" sz="1000" i="0" dirty="0"/>
              <a:t> </a:t>
            </a:r>
            <a:r>
              <a:rPr lang="fr-FR" sz="1000" i="0" dirty="0">
                <a:solidFill>
                  <a:srgbClr val="FF5050"/>
                </a:solidFill>
              </a:rPr>
              <a:t>avec </a:t>
            </a:r>
            <a:r>
              <a:rPr lang="fr-FR" sz="1000" i="0" dirty="0" smtClean="0">
                <a:solidFill>
                  <a:srgbClr val="FF5050"/>
                </a:solidFill>
              </a:rPr>
              <a:t>petits déjeuners</a:t>
            </a:r>
            <a:r>
              <a:rPr lang="fr-FR" sz="1000" i="0" dirty="0" smtClean="0">
                <a:solidFill>
                  <a:srgbClr val="660066"/>
                </a:solidFill>
              </a:rPr>
              <a:t> </a:t>
            </a:r>
            <a:r>
              <a:rPr lang="fr-FR" sz="1000" b="1" i="0" dirty="0">
                <a:solidFill>
                  <a:srgbClr val="FF5050"/>
                </a:solidFill>
              </a:rPr>
              <a:t>à partir de 6H30</a:t>
            </a:r>
          </a:p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fr-FR" sz="1000" b="1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Déjeuners       </a:t>
            </a:r>
            <a:r>
              <a:rPr lang="fr-FR" sz="1000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au </a:t>
            </a:r>
            <a:r>
              <a:rPr lang="fr-FR" sz="1000" dirty="0"/>
              <a:t>RIE BASF </a:t>
            </a:r>
            <a:r>
              <a:rPr lang="fr-FR" sz="1000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1000" b="1" i="0" dirty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</a:t>
            </a:r>
            <a:r>
              <a:rPr lang="fr-FR" sz="1000" b="1" i="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 &amp;19 mars</a:t>
            </a:r>
            <a:r>
              <a:rPr lang="fr-FR" sz="1000" i="0" dirty="0" smtClean="0">
                <a:solidFill>
                  <a:srgbClr val="FF5050"/>
                </a:solidFill>
              </a:rPr>
              <a:t> </a:t>
            </a:r>
            <a:r>
              <a:rPr lang="fr-FR" sz="1000" b="1" i="0" dirty="0">
                <a:solidFill>
                  <a:srgbClr val="FF5050"/>
                </a:solidFill>
              </a:rPr>
              <a:t>à partir de </a:t>
            </a:r>
            <a:r>
              <a:rPr lang="fr-FR" sz="1000" b="1" i="0" dirty="0" smtClean="0">
                <a:solidFill>
                  <a:srgbClr val="FF5050"/>
                </a:solidFill>
              </a:rPr>
              <a:t>13h30 </a:t>
            </a:r>
            <a:br>
              <a:rPr lang="fr-FR" sz="1000" b="1" i="0" dirty="0" smtClean="0">
                <a:solidFill>
                  <a:srgbClr val="FF5050"/>
                </a:solidFill>
              </a:rPr>
            </a:br>
            <a:r>
              <a:rPr lang="fr-FR" sz="1000" b="1" i="0" dirty="0" smtClean="0">
                <a:solidFill>
                  <a:srgbClr val="FF5050"/>
                </a:solidFill>
              </a:rPr>
              <a:t>!!! Le 20 mars déjeuner buffet assis à l’</a:t>
            </a:r>
            <a:r>
              <a:rPr lang="fr-FR" sz="1000" b="1" i="0" dirty="0" err="1" smtClean="0">
                <a:solidFill>
                  <a:srgbClr val="FF5050"/>
                </a:solidFill>
              </a:rPr>
              <a:t>Evergreen</a:t>
            </a:r>
            <a:r>
              <a:rPr lang="fr-FR" sz="1000" b="1" i="0" dirty="0" smtClean="0">
                <a:solidFill>
                  <a:srgbClr val="FF5050"/>
                </a:solidFill>
              </a:rPr>
              <a:t> </a:t>
            </a:r>
            <a:endParaRPr lang="fr-FR" sz="1000" b="1" i="0" dirty="0">
              <a:solidFill>
                <a:srgbClr val="FF5050"/>
              </a:solidFill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Blip>
                <a:blip r:embed="rId5"/>
              </a:buBlip>
            </a:pPr>
            <a:r>
              <a:rPr lang="fr-FR" sz="1000" b="1" i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Dîner </a:t>
            </a:r>
            <a:r>
              <a:rPr lang="fr-FR" sz="1000" b="1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du</a:t>
            </a:r>
            <a:r>
              <a:rPr lang="fr-FR" sz="1000" b="1" i="0" dirty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1200" b="1" i="0" u="sng" dirty="0" smtClean="0">
                <a:solidFill>
                  <a:srgbClr val="FF5050"/>
                </a:solidFill>
              </a:rPr>
              <a:t>18 mars </a:t>
            </a:r>
            <a:r>
              <a:rPr lang="fr-FR" sz="1000" b="1" i="0" dirty="0" smtClean="0">
                <a:solidFill>
                  <a:srgbClr val="45A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1000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fr-FR" sz="1000" b="1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Croisière sur la Seine</a:t>
            </a:r>
            <a:br>
              <a:rPr lang="fr-FR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fr-FR" sz="1000" b="1" i="0" dirty="0"/>
              <a:t>R.V.</a:t>
            </a:r>
            <a:r>
              <a:rPr lang="fr-FR" sz="1000" i="0" dirty="0"/>
              <a:t> : </a:t>
            </a:r>
            <a:r>
              <a:rPr lang="fr-FR" sz="1400" b="1" i="0" dirty="0">
                <a:solidFill>
                  <a:srgbClr val="FF5050"/>
                </a:solidFill>
              </a:rPr>
              <a:t>19h15</a:t>
            </a:r>
            <a:r>
              <a:rPr lang="fr-FR" sz="1000" b="1" i="0" dirty="0">
                <a:solidFill>
                  <a:srgbClr val="FF5050"/>
                </a:solidFill>
              </a:rPr>
              <a:t> précises, </a:t>
            </a:r>
            <a:r>
              <a:rPr lang="fr-FR" sz="1400" b="1" i="0" dirty="0">
                <a:solidFill>
                  <a:srgbClr val="FF5050"/>
                </a:solidFill>
              </a:rPr>
              <a:t>dans le hall de l’</a:t>
            </a:r>
            <a:r>
              <a:rPr lang="fr-FR" sz="1400" b="1" i="0" dirty="0" err="1">
                <a:solidFill>
                  <a:srgbClr val="FF5050"/>
                </a:solidFill>
              </a:rPr>
              <a:t>Evergreen</a:t>
            </a:r>
            <a:r>
              <a:rPr lang="fr-FR" sz="1000" b="1" i="0" dirty="0">
                <a:solidFill>
                  <a:srgbClr val="0072E4"/>
                </a:solidFill>
              </a:rPr>
              <a:t> </a:t>
            </a:r>
            <a:r>
              <a:rPr lang="fr-FR" sz="1200" b="1" i="0" dirty="0"/>
              <a:t>pour </a:t>
            </a:r>
            <a:endParaRPr lang="fr-FR" sz="1200" b="1" i="0" dirty="0" smtClean="0"/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fr-FR" sz="1200" b="1" i="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transfert </a:t>
            </a:r>
            <a:r>
              <a:rPr lang="fr-FR" sz="1200" b="1" i="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 bus</a:t>
            </a:r>
            <a:r>
              <a:rPr lang="fr-FR" sz="1200" b="1" i="0" dirty="0"/>
              <a:t> jusqu’au restaurant </a:t>
            </a:r>
            <a:r>
              <a:rPr lang="fr-FR" sz="1000" b="1" dirty="0">
                <a:solidFill>
                  <a:srgbClr val="FF5050"/>
                </a:solidFill>
              </a:rPr>
              <a:t>avec retours des bus à partir de </a:t>
            </a:r>
            <a:r>
              <a:rPr lang="fr-FR" sz="1000" b="1" dirty="0" smtClean="0">
                <a:solidFill>
                  <a:srgbClr val="FF5050"/>
                </a:solidFill>
              </a:rPr>
              <a:t>23:00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fr-FR" sz="1000" b="1" dirty="0" smtClean="0">
                <a:solidFill>
                  <a:srgbClr val="FF5050"/>
                </a:solidFill>
              </a:rPr>
              <a:t/>
            </a:r>
            <a:br>
              <a:rPr lang="fr-FR" sz="1000" b="1" dirty="0" smtClean="0">
                <a:solidFill>
                  <a:srgbClr val="FF5050"/>
                </a:solidFill>
              </a:rPr>
            </a:br>
            <a:r>
              <a:rPr lang="fr-FR" sz="1000" b="1" dirty="0" smtClean="0">
                <a:solidFill>
                  <a:srgbClr val="FF5050"/>
                </a:solidFill>
              </a:rPr>
              <a:t>!!!!!!!!!!!!  Dîner </a:t>
            </a:r>
            <a:r>
              <a:rPr lang="fr-FR" sz="1000" b="1" dirty="0">
                <a:solidFill>
                  <a:srgbClr val="FF5050"/>
                </a:solidFill>
              </a:rPr>
              <a:t>du 19 mars : Restaurant le </a:t>
            </a:r>
            <a:r>
              <a:rPr lang="fr-FR" sz="1000" b="1" dirty="0" err="1">
                <a:solidFill>
                  <a:srgbClr val="FF5050"/>
                </a:solidFill>
              </a:rPr>
              <a:t>Barocco</a:t>
            </a:r>
            <a:r>
              <a:rPr lang="fr-FR" sz="1000" b="1" dirty="0">
                <a:solidFill>
                  <a:srgbClr val="FF5050"/>
                </a:solidFill>
              </a:rPr>
              <a:t> à 20:00 </a:t>
            </a:r>
            <a:br>
              <a:rPr lang="fr-FR" sz="1000" b="1" dirty="0">
                <a:solidFill>
                  <a:srgbClr val="FF5050"/>
                </a:solidFill>
              </a:rPr>
            </a:br>
            <a:endParaRPr lang="en-US" sz="1000" b="1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 bwMode="auto">
          <a:xfrm>
            <a:off x="7919959" y="5097446"/>
            <a:ext cx="2440413" cy="1965996"/>
          </a:xfrm>
          <a:prstGeom prst="rect">
            <a:avLst/>
          </a:prstGeom>
          <a:solidFill>
            <a:srgbClr val="6600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7846300" y="1905866"/>
            <a:ext cx="2440413" cy="2547774"/>
          </a:xfrm>
          <a:prstGeom prst="rect">
            <a:avLst/>
          </a:prstGeom>
          <a:solidFill>
            <a:srgbClr val="6600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770967" y="3947772"/>
            <a:ext cx="2372055" cy="2890541"/>
          </a:xfrm>
          <a:prstGeom prst="rect">
            <a:avLst/>
          </a:prstGeom>
          <a:solidFill>
            <a:srgbClr val="6600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100" b="1" i="0" dirty="0" smtClean="0">
                <a:solidFill>
                  <a:schemeClr val="bg1">
                    <a:lumMod val="85000"/>
                  </a:schemeClr>
                </a:solidFill>
              </a:rPr>
              <a:t>15:00-15:30 </a:t>
            </a:r>
          </a:p>
          <a:p>
            <a:r>
              <a:rPr lang="fr-FR" sz="1100" i="0" dirty="0" smtClean="0">
                <a:solidFill>
                  <a:schemeClr val="bg1">
                    <a:lumMod val="85000"/>
                  </a:schemeClr>
                </a:solidFill>
              </a:rPr>
              <a:t>Bilan </a:t>
            </a:r>
            <a:r>
              <a:rPr lang="fr-FR" sz="1100" i="0" dirty="0">
                <a:solidFill>
                  <a:schemeClr val="bg1">
                    <a:lumMod val="85000"/>
                  </a:schemeClr>
                </a:solidFill>
              </a:rPr>
              <a:t>M.S. </a:t>
            </a:r>
            <a:r>
              <a:rPr lang="fr-FR" sz="1100" i="0" dirty="0" smtClean="0">
                <a:solidFill>
                  <a:schemeClr val="bg1">
                    <a:lumMod val="85000"/>
                  </a:schemeClr>
                </a:solidFill>
              </a:rPr>
              <a:t>– YB</a:t>
            </a:r>
          </a:p>
          <a:p>
            <a:endParaRPr lang="fr-FR" sz="1100" i="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sz="1100" b="1" i="0" dirty="0">
                <a:solidFill>
                  <a:schemeClr val="bg1">
                    <a:lumMod val="85000"/>
                  </a:schemeClr>
                </a:solidFill>
              </a:rPr>
              <a:t>15:30-16:30 </a:t>
            </a:r>
            <a:endParaRPr lang="fr-FR" sz="1100" b="1" i="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sz="1100" i="0" dirty="0" err="1" smtClean="0">
                <a:solidFill>
                  <a:schemeClr val="bg1">
                    <a:lumMod val="85000"/>
                  </a:schemeClr>
                </a:solidFill>
              </a:rPr>
              <a:t>Arbo</a:t>
            </a:r>
            <a:r>
              <a:rPr lang="fr-FR" sz="1100" i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100" i="0" dirty="0">
                <a:solidFill>
                  <a:schemeClr val="bg1">
                    <a:lumMod val="85000"/>
                  </a:schemeClr>
                </a:solidFill>
              </a:rPr>
              <a:t>– </a:t>
            </a:r>
            <a:r>
              <a:rPr lang="fr-FR" sz="1100" i="0" dirty="0" smtClean="0">
                <a:solidFill>
                  <a:schemeClr val="bg1">
                    <a:lumMod val="85000"/>
                  </a:schemeClr>
                </a:solidFill>
              </a:rPr>
              <a:t>VB</a:t>
            </a:r>
          </a:p>
          <a:p>
            <a:endParaRPr lang="fr-FR" sz="1100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sz="11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sz="1100" dirty="0" smtClean="0">
                <a:solidFill>
                  <a:schemeClr val="bg1">
                    <a:lumMod val="85000"/>
                  </a:schemeClr>
                </a:solidFill>
              </a:rPr>
              <a:t>        16:30-16:45 Pause</a:t>
            </a:r>
          </a:p>
          <a:p>
            <a:endParaRPr lang="fr-FR" sz="11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sz="11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sz="1100" b="1" i="0" dirty="0" smtClean="0">
                <a:solidFill>
                  <a:schemeClr val="bg1">
                    <a:lumMod val="85000"/>
                  </a:schemeClr>
                </a:solidFill>
              </a:rPr>
              <a:t>16:45- 17:45 </a:t>
            </a:r>
          </a:p>
          <a:p>
            <a:r>
              <a:rPr lang="fr-FR" sz="1100" i="0" dirty="0" smtClean="0">
                <a:solidFill>
                  <a:schemeClr val="bg1">
                    <a:lumMod val="85000"/>
                  </a:schemeClr>
                </a:solidFill>
              </a:rPr>
              <a:t>Nouveautés </a:t>
            </a:r>
            <a:r>
              <a:rPr lang="fr-FR" sz="1100" i="0" dirty="0">
                <a:solidFill>
                  <a:schemeClr val="bg1">
                    <a:lumMod val="85000"/>
                  </a:schemeClr>
                </a:solidFill>
              </a:rPr>
              <a:t>en </a:t>
            </a:r>
            <a:r>
              <a:rPr lang="fr-FR" sz="1100" i="0" dirty="0" smtClean="0">
                <a:solidFill>
                  <a:schemeClr val="bg1">
                    <a:lumMod val="85000"/>
                  </a:schemeClr>
                </a:solidFill>
              </a:rPr>
              <a:t>Vigne – </a:t>
            </a:r>
            <a:r>
              <a:rPr lang="fr-FR" sz="1100" i="0" dirty="0">
                <a:solidFill>
                  <a:schemeClr val="bg1">
                    <a:lumMod val="85000"/>
                  </a:schemeClr>
                </a:solidFill>
              </a:rPr>
              <a:t>CG &amp; </a:t>
            </a:r>
            <a:r>
              <a:rPr lang="fr-FR" sz="1100" i="0" dirty="0" smtClean="0">
                <a:solidFill>
                  <a:schemeClr val="bg1">
                    <a:lumMod val="85000"/>
                  </a:schemeClr>
                </a:solidFill>
              </a:rPr>
              <a:t>PAL</a:t>
            </a:r>
          </a:p>
          <a:p>
            <a:endParaRPr lang="fr-FR" sz="1100" i="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sz="1100" b="1" i="0" dirty="0" smtClean="0">
                <a:solidFill>
                  <a:schemeClr val="bg1">
                    <a:lumMod val="85000"/>
                  </a:schemeClr>
                </a:solidFill>
              </a:rPr>
              <a:t>17:45-18:30 </a:t>
            </a:r>
          </a:p>
          <a:p>
            <a:r>
              <a:rPr lang="fr-FR" sz="1100" i="0" dirty="0" smtClean="0">
                <a:solidFill>
                  <a:schemeClr val="bg1">
                    <a:lumMod val="85000"/>
                  </a:schemeClr>
                </a:solidFill>
              </a:rPr>
              <a:t>Maraîchage </a:t>
            </a:r>
            <a:r>
              <a:rPr lang="fr-FR" sz="1100" i="0" dirty="0">
                <a:solidFill>
                  <a:schemeClr val="bg1">
                    <a:lumMod val="85000"/>
                  </a:schemeClr>
                </a:solidFill>
              </a:rPr>
              <a:t>- VB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316690" y="5034386"/>
            <a:ext cx="2453330" cy="2042494"/>
          </a:xfrm>
          <a:prstGeom prst="rect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000" b="0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296364" y="1900629"/>
            <a:ext cx="2372055" cy="2553011"/>
          </a:xfrm>
          <a:prstGeom prst="rect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8173" y="3920780"/>
            <a:ext cx="2556646" cy="2907260"/>
          </a:xfrm>
          <a:prstGeom prst="rect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5" y="215901"/>
            <a:ext cx="3455986" cy="1166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A9E66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0" tIns="50396" rIns="100790" bIns="5039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r>
              <a:rPr lang="fr-FR" sz="2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 </a:t>
            </a:r>
            <a:r>
              <a:rPr lang="fr-FR" sz="29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mars </a:t>
            </a:r>
            <a:r>
              <a:rPr lang="fr-FR" sz="2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2013</a:t>
            </a:r>
            <a:r>
              <a:rPr lang="fr-FR" sz="29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FR" sz="29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sz="29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Plénières</a:t>
            </a: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5580064" y="215901"/>
            <a:ext cx="4176711" cy="116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9E66C">
                    <a:alpha val="16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90" tIns="50396" rIns="100790" bIns="50396"/>
          <a:lstStyle/>
          <a:p>
            <a:pPr algn="ctr" defTabSz="1007939">
              <a:lnSpc>
                <a:spcPct val="130000"/>
              </a:lnSpc>
            </a:pPr>
            <a:r>
              <a:rPr lang="fr-FR" sz="29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 mars 2013 </a:t>
            </a:r>
            <a:r>
              <a:rPr lang="fr-FR" sz="2900" b="1" i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FR" sz="2900" b="1" i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sz="29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Ateliers &amp; Plénières</a:t>
            </a:r>
            <a:endParaRPr lang="fr-FR" sz="2900" b="1" i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80" name="Line 60"/>
          <p:cNvSpPr>
            <a:spLocks noChangeShapeType="1"/>
          </p:cNvSpPr>
          <p:nvPr/>
        </p:nvSpPr>
        <p:spPr bwMode="auto">
          <a:xfrm>
            <a:off x="5157130" y="32738"/>
            <a:ext cx="0" cy="7200900"/>
          </a:xfrm>
          <a:prstGeom prst="line">
            <a:avLst/>
          </a:prstGeom>
          <a:noFill/>
          <a:ln w="9525" cap="rnd">
            <a:solidFill>
              <a:srgbClr val="E8E8E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/>
          <a:p>
            <a:endParaRPr lang="nl-BE"/>
          </a:p>
        </p:txBody>
      </p:sp>
      <p:sp>
        <p:nvSpPr>
          <p:cNvPr id="21" name="ZoneTexte 20"/>
          <p:cNvSpPr txBox="1"/>
          <p:nvPr/>
        </p:nvSpPr>
        <p:spPr>
          <a:xfrm>
            <a:off x="5316689" y="1872258"/>
            <a:ext cx="2469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0" dirty="0" smtClean="0"/>
              <a:t>08h00-13h25 </a:t>
            </a:r>
            <a:r>
              <a:rPr lang="fr-FR" sz="1200" i="0" dirty="0" smtClean="0"/>
              <a:t/>
            </a:r>
            <a:br>
              <a:rPr lang="fr-FR" sz="1200" i="0" dirty="0" smtClean="0"/>
            </a:br>
            <a:r>
              <a:rPr lang="fr-FR" sz="1200" u="sng" dirty="0" smtClean="0"/>
              <a:t>Ateliers GC </a:t>
            </a:r>
            <a:r>
              <a:rPr lang="fr-FR" sz="1200" i="0" dirty="0" smtClean="0"/>
              <a:t>:</a:t>
            </a:r>
          </a:p>
          <a:p>
            <a:r>
              <a:rPr lang="fr-FR" sz="1200" dirty="0" smtClean="0"/>
              <a:t>Répartition par DC, voir planning GC en p.j.</a:t>
            </a:r>
            <a:endParaRPr lang="nl-BE" sz="1200" i="0" dirty="0"/>
          </a:p>
        </p:txBody>
      </p:sp>
      <p:sp>
        <p:nvSpPr>
          <p:cNvPr id="22" name="ZoneTexte 21"/>
          <p:cNvSpPr txBox="1"/>
          <p:nvPr/>
        </p:nvSpPr>
        <p:spPr>
          <a:xfrm>
            <a:off x="5456838" y="4074889"/>
            <a:ext cx="2195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Pause permanente en salle</a:t>
            </a:r>
            <a:endParaRPr lang="nl-BE" sz="1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6300614" y="4580035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0" dirty="0" smtClean="0"/>
              <a:t>13h30-14:45  Tous </a:t>
            </a:r>
            <a:r>
              <a:rPr lang="fr-FR" sz="1200" i="0" dirty="0" smtClean="0"/>
              <a:t>Déjeuner RIE</a:t>
            </a:r>
            <a:endParaRPr lang="nl-BE" sz="1200" i="0" dirty="0"/>
          </a:p>
        </p:txBody>
      </p:sp>
      <p:sp>
        <p:nvSpPr>
          <p:cNvPr id="28" name="ZoneTexte 27"/>
          <p:cNvSpPr txBox="1"/>
          <p:nvPr/>
        </p:nvSpPr>
        <p:spPr>
          <a:xfrm>
            <a:off x="5218748" y="1615594"/>
            <a:ext cx="25927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BASF France</a:t>
            </a:r>
            <a:endParaRPr lang="nl-BE" sz="1000" dirty="0"/>
          </a:p>
        </p:txBody>
      </p:sp>
      <p:sp>
        <p:nvSpPr>
          <p:cNvPr id="29" name="ZoneTexte 28"/>
          <p:cNvSpPr txBox="1"/>
          <p:nvPr/>
        </p:nvSpPr>
        <p:spPr>
          <a:xfrm>
            <a:off x="7836872" y="1583625"/>
            <a:ext cx="25927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Hôtel Evergreen – </a:t>
            </a:r>
            <a:endParaRPr lang="nl-BE" sz="1000" dirty="0"/>
          </a:p>
        </p:txBody>
      </p:sp>
      <p:sp>
        <p:nvSpPr>
          <p:cNvPr id="30" name="ZoneTexte 29"/>
          <p:cNvSpPr txBox="1"/>
          <p:nvPr/>
        </p:nvSpPr>
        <p:spPr>
          <a:xfrm>
            <a:off x="7817418" y="1872258"/>
            <a:ext cx="24692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0" dirty="0" smtClean="0">
                <a:solidFill>
                  <a:schemeClr val="bg1"/>
                </a:solidFill>
              </a:rPr>
              <a:t>08:00-09:00</a:t>
            </a:r>
            <a:r>
              <a:rPr lang="fr-FR" sz="1200" i="0" dirty="0" smtClean="0">
                <a:solidFill>
                  <a:schemeClr val="bg1"/>
                </a:solidFill>
              </a:rPr>
              <a:t/>
            </a:r>
            <a:br>
              <a:rPr lang="fr-FR" sz="1200" i="0" dirty="0" smtClean="0">
                <a:solidFill>
                  <a:schemeClr val="bg1"/>
                </a:solidFill>
              </a:rPr>
            </a:br>
            <a:r>
              <a:rPr lang="fr-FR" sz="1200" b="1" i="0" dirty="0" smtClean="0">
                <a:solidFill>
                  <a:schemeClr val="bg1"/>
                </a:solidFill>
              </a:rPr>
              <a:t>Suite Bilan M.S. : </a:t>
            </a:r>
            <a:r>
              <a:rPr lang="fr-FR" sz="1200" i="0" dirty="0" smtClean="0">
                <a:solidFill>
                  <a:schemeClr val="bg1"/>
                </a:solidFill>
              </a:rPr>
              <a:t>(</a:t>
            </a:r>
            <a:r>
              <a:rPr lang="fr-FR" sz="1200" i="0" dirty="0" err="1" smtClean="0">
                <a:solidFill>
                  <a:schemeClr val="bg1"/>
                </a:solidFill>
              </a:rPr>
              <a:t>Pléniere</a:t>
            </a:r>
            <a:r>
              <a:rPr lang="fr-FR" sz="1200" i="0" dirty="0" smtClean="0">
                <a:solidFill>
                  <a:schemeClr val="bg1"/>
                </a:solidFill>
              </a:rPr>
              <a:t>)</a:t>
            </a:r>
          </a:p>
          <a:p>
            <a:r>
              <a:rPr lang="fr-FR" sz="1200" i="0" dirty="0" smtClean="0">
                <a:solidFill>
                  <a:schemeClr val="bg1"/>
                </a:solidFill>
              </a:rPr>
              <a:t>Feuille de route 2013</a:t>
            </a:r>
          </a:p>
          <a:p>
            <a:r>
              <a:rPr lang="fr-FR" sz="1200" i="0" dirty="0" smtClean="0">
                <a:solidFill>
                  <a:schemeClr val="bg1"/>
                </a:solidFill>
              </a:rPr>
              <a:t>Salon 2</a:t>
            </a:r>
            <a:br>
              <a:rPr lang="fr-FR" sz="1200" i="0" dirty="0" smtClean="0">
                <a:solidFill>
                  <a:schemeClr val="bg1"/>
                </a:solidFill>
              </a:rPr>
            </a:br>
            <a:endParaRPr lang="fr-FR" sz="1200" i="0" dirty="0" smtClean="0">
              <a:solidFill>
                <a:schemeClr val="bg1"/>
              </a:solidFill>
            </a:endParaRPr>
          </a:p>
          <a:p>
            <a:r>
              <a:rPr lang="fr-FR" sz="1200" b="1" i="0" u="sng" dirty="0" smtClean="0">
                <a:solidFill>
                  <a:schemeClr val="bg1"/>
                </a:solidFill>
              </a:rPr>
              <a:t>09:15-13:30 3 Ateliers</a:t>
            </a:r>
            <a:r>
              <a:rPr lang="fr-FR" sz="1200" i="0" dirty="0" smtClean="0">
                <a:solidFill>
                  <a:schemeClr val="bg1"/>
                </a:solidFill>
              </a:rPr>
              <a:t>  </a:t>
            </a:r>
            <a:br>
              <a:rPr lang="fr-FR" sz="1200" i="0" dirty="0" smtClean="0">
                <a:solidFill>
                  <a:schemeClr val="bg1"/>
                </a:solidFill>
              </a:rPr>
            </a:br>
            <a:r>
              <a:rPr lang="fr-FR" sz="1200" i="0" dirty="0" smtClean="0">
                <a:solidFill>
                  <a:schemeClr val="bg1"/>
                </a:solidFill>
              </a:rPr>
              <a:t>(Voir planning Val en </a:t>
            </a:r>
            <a:r>
              <a:rPr lang="fr-FR" sz="1200" i="0" dirty="0" err="1" smtClean="0">
                <a:solidFill>
                  <a:schemeClr val="bg1"/>
                </a:solidFill>
              </a:rPr>
              <a:t>pj</a:t>
            </a:r>
            <a:r>
              <a:rPr lang="fr-FR" sz="1200" i="0" dirty="0" smtClean="0">
                <a:solidFill>
                  <a:schemeClr val="bg1"/>
                </a:solidFill>
              </a:rPr>
              <a:t>)</a:t>
            </a:r>
            <a:br>
              <a:rPr lang="fr-FR" sz="1200" i="0" dirty="0" smtClean="0">
                <a:solidFill>
                  <a:schemeClr val="bg1"/>
                </a:solidFill>
              </a:rPr>
            </a:br>
            <a:endParaRPr lang="fr-FR" sz="1200" i="0" dirty="0" smtClean="0">
              <a:solidFill>
                <a:schemeClr val="bg1"/>
              </a:solidFill>
            </a:endParaRPr>
          </a:p>
          <a:p>
            <a:r>
              <a:rPr lang="fr-FR" sz="1200" b="1" i="0" dirty="0" err="1" smtClean="0">
                <a:solidFill>
                  <a:schemeClr val="bg1"/>
                </a:solidFill>
              </a:rPr>
              <a:t>QoI</a:t>
            </a:r>
            <a:r>
              <a:rPr lang="fr-FR" sz="1200" b="1" i="0" dirty="0" smtClean="0">
                <a:solidFill>
                  <a:schemeClr val="bg1"/>
                </a:solidFill>
              </a:rPr>
              <a:t> / Oïdium : </a:t>
            </a:r>
            <a:r>
              <a:rPr lang="fr-FR" sz="1200" i="0" dirty="0" err="1" smtClean="0">
                <a:solidFill>
                  <a:schemeClr val="bg1"/>
                </a:solidFill>
              </a:rPr>
              <a:t>Ph.R.-CL&amp;JD</a:t>
            </a:r>
            <a:r>
              <a:rPr lang="fr-FR" sz="1200" i="0" dirty="0" smtClean="0">
                <a:solidFill>
                  <a:schemeClr val="bg1"/>
                </a:solidFill>
              </a:rPr>
              <a:t/>
            </a:r>
            <a:br>
              <a:rPr lang="fr-FR" sz="1200" i="0" dirty="0" smtClean="0">
                <a:solidFill>
                  <a:schemeClr val="bg1"/>
                </a:solidFill>
              </a:rPr>
            </a:br>
            <a:r>
              <a:rPr lang="fr-FR" sz="1200" b="1" i="0" dirty="0" smtClean="0">
                <a:solidFill>
                  <a:schemeClr val="bg1"/>
                </a:solidFill>
              </a:rPr>
              <a:t>Confusion : </a:t>
            </a:r>
            <a:r>
              <a:rPr lang="fr-FR" sz="1200" i="0" dirty="0" smtClean="0">
                <a:solidFill>
                  <a:schemeClr val="bg1"/>
                </a:solidFill>
              </a:rPr>
              <a:t>PAL (avec PD, Pan)</a:t>
            </a:r>
            <a:br>
              <a:rPr lang="fr-FR" sz="1200" i="0" dirty="0" smtClean="0">
                <a:solidFill>
                  <a:schemeClr val="bg1"/>
                </a:solidFill>
              </a:rPr>
            </a:br>
            <a:r>
              <a:rPr lang="fr-FR" sz="1200" b="1" i="0" dirty="0" smtClean="0">
                <a:solidFill>
                  <a:schemeClr val="bg1"/>
                </a:solidFill>
              </a:rPr>
              <a:t>CAA : </a:t>
            </a:r>
            <a:r>
              <a:rPr lang="fr-FR" sz="1200" i="0" dirty="0" smtClean="0">
                <a:solidFill>
                  <a:schemeClr val="bg1"/>
                </a:solidFill>
              </a:rPr>
              <a:t>CG</a:t>
            </a:r>
          </a:p>
          <a:p>
            <a:r>
              <a:rPr lang="fr-FR" sz="1200" i="0" dirty="0" smtClean="0">
                <a:solidFill>
                  <a:schemeClr val="bg1"/>
                </a:solidFill>
              </a:rPr>
              <a:t>(JMN, PC, GLF, et </a:t>
            </a:r>
            <a:r>
              <a:rPr lang="fr-FR" sz="1200" i="0" dirty="0" err="1" smtClean="0">
                <a:solidFill>
                  <a:schemeClr val="bg1"/>
                </a:solidFill>
              </a:rPr>
              <a:t>PAlll</a:t>
            </a:r>
            <a:r>
              <a:rPr lang="fr-FR" sz="1200" i="0" dirty="0" smtClean="0">
                <a:solidFill>
                  <a:schemeClr val="bg1"/>
                </a:solidFill>
              </a:rPr>
              <a:t>)</a:t>
            </a:r>
          </a:p>
          <a:p>
            <a:endParaRPr lang="fr-FR" sz="700" i="0" dirty="0">
              <a:solidFill>
                <a:schemeClr val="bg1"/>
              </a:solidFill>
            </a:endParaRPr>
          </a:p>
          <a:p>
            <a:r>
              <a:rPr lang="fr-FR" sz="1200" dirty="0" smtClean="0">
                <a:solidFill>
                  <a:schemeClr val="bg1"/>
                </a:solidFill>
              </a:rPr>
              <a:t>Pause 11:55-12:15</a:t>
            </a:r>
          </a:p>
          <a:p>
            <a:endParaRPr lang="nl-BE" sz="1200" i="0" dirty="0">
              <a:solidFill>
                <a:schemeClr val="bg1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380854" y="5100770"/>
            <a:ext cx="2244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0" dirty="0" smtClean="0"/>
              <a:t>15h00-16h35 </a:t>
            </a:r>
            <a:r>
              <a:rPr lang="fr-FR" sz="1200" i="0" dirty="0" smtClean="0"/>
              <a:t/>
            </a:r>
            <a:br>
              <a:rPr lang="fr-FR" sz="1200" i="0" dirty="0" smtClean="0"/>
            </a:br>
            <a:r>
              <a:rPr lang="fr-FR" sz="1200" u="sng" dirty="0" smtClean="0"/>
              <a:t>Ateliers GC :</a:t>
            </a:r>
          </a:p>
          <a:p>
            <a:r>
              <a:rPr lang="fr-FR" sz="1200" i="0" dirty="0" smtClean="0"/>
              <a:t>Répartition par DC, voir planning ci-joint.</a:t>
            </a:r>
            <a:endParaRPr lang="nl-BE" sz="1200" i="0" dirty="0"/>
          </a:p>
        </p:txBody>
      </p:sp>
      <p:sp>
        <p:nvSpPr>
          <p:cNvPr id="36" name="ZoneTexte 35"/>
          <p:cNvSpPr txBox="1"/>
          <p:nvPr/>
        </p:nvSpPr>
        <p:spPr>
          <a:xfrm>
            <a:off x="5898153" y="5917133"/>
            <a:ext cx="1802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16h35-16h45 </a:t>
            </a:r>
            <a:r>
              <a:rPr lang="fr-FR" sz="1200" b="1" i="0" dirty="0" smtClean="0"/>
              <a:t> </a:t>
            </a:r>
            <a:r>
              <a:rPr lang="fr-FR" sz="1200" dirty="0" smtClean="0"/>
              <a:t>Pause</a:t>
            </a:r>
            <a:endParaRPr lang="nl-BE" sz="1200" dirty="0"/>
          </a:p>
        </p:txBody>
      </p:sp>
      <p:sp>
        <p:nvSpPr>
          <p:cNvPr id="37" name="ZoneTexte 36"/>
          <p:cNvSpPr txBox="1"/>
          <p:nvPr/>
        </p:nvSpPr>
        <p:spPr>
          <a:xfrm>
            <a:off x="5417390" y="6174039"/>
            <a:ext cx="2469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0" dirty="0" smtClean="0"/>
              <a:t>16h45-17h00  en </a:t>
            </a:r>
            <a:r>
              <a:rPr lang="fr-FR" sz="1200" b="1" i="0" dirty="0" err="1" smtClean="0"/>
              <a:t>audito</a:t>
            </a:r>
            <a:r>
              <a:rPr lang="fr-FR" sz="1200" i="0" dirty="0" smtClean="0"/>
              <a:t/>
            </a:r>
            <a:br>
              <a:rPr lang="fr-FR" sz="1200" i="0" dirty="0" smtClean="0"/>
            </a:br>
            <a:r>
              <a:rPr lang="fr-FR" sz="1200" i="0" dirty="0" smtClean="0"/>
              <a:t>Conclusion (CoMa)</a:t>
            </a:r>
            <a:endParaRPr lang="nl-BE" sz="1200" i="0" dirty="0"/>
          </a:p>
        </p:txBody>
      </p:sp>
      <p:sp>
        <p:nvSpPr>
          <p:cNvPr id="38" name="ZoneTexte 37"/>
          <p:cNvSpPr txBox="1"/>
          <p:nvPr/>
        </p:nvSpPr>
        <p:spPr>
          <a:xfrm>
            <a:off x="5382403" y="6561726"/>
            <a:ext cx="2469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0" dirty="0" smtClean="0"/>
              <a:t>17h00</a:t>
            </a:r>
          </a:p>
          <a:p>
            <a:r>
              <a:rPr lang="fr-FR" sz="1200" b="1" i="0" dirty="0" smtClean="0"/>
              <a:t> Fin réunion Grandes Cultures</a:t>
            </a:r>
            <a:r>
              <a:rPr lang="fr-FR" sz="1200" i="0" dirty="0" smtClean="0"/>
              <a:t/>
            </a:r>
            <a:br>
              <a:rPr lang="fr-FR" sz="1200" i="0" dirty="0" smtClean="0"/>
            </a:br>
            <a:endParaRPr lang="nl-BE" sz="1200" i="0" dirty="0"/>
          </a:p>
        </p:txBody>
      </p:sp>
      <p:sp>
        <p:nvSpPr>
          <p:cNvPr id="42" name="ZoneTexte 41"/>
          <p:cNvSpPr txBox="1"/>
          <p:nvPr/>
        </p:nvSpPr>
        <p:spPr>
          <a:xfrm>
            <a:off x="7911029" y="5142543"/>
            <a:ext cx="2565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0" dirty="0" smtClean="0">
                <a:solidFill>
                  <a:schemeClr val="bg1"/>
                </a:solidFill>
              </a:rPr>
              <a:t>15h15</a:t>
            </a:r>
            <a:r>
              <a:rPr lang="fr-FR" sz="1200" i="0" dirty="0" smtClean="0">
                <a:solidFill>
                  <a:schemeClr val="bg1"/>
                </a:solidFill>
              </a:rPr>
              <a:t/>
            </a:r>
            <a:br>
              <a:rPr lang="fr-FR" sz="1200" i="0" dirty="0" smtClean="0">
                <a:solidFill>
                  <a:schemeClr val="bg1"/>
                </a:solidFill>
              </a:rPr>
            </a:br>
            <a:r>
              <a:rPr lang="fr-FR" sz="1200" i="0" dirty="0" smtClean="0">
                <a:solidFill>
                  <a:schemeClr val="bg1"/>
                </a:solidFill>
              </a:rPr>
              <a:t>Plénière</a:t>
            </a:r>
            <a:endParaRPr lang="nl-BE" sz="1200" i="0" dirty="0">
              <a:solidFill>
                <a:schemeClr val="bg1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7902005" y="5708140"/>
            <a:ext cx="2822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0" dirty="0" smtClean="0">
                <a:solidFill>
                  <a:schemeClr val="bg1"/>
                </a:solidFill>
              </a:rPr>
              <a:t>« Commerciale » :</a:t>
            </a:r>
            <a:br>
              <a:rPr lang="fr-FR" sz="1200" i="0" dirty="0" smtClean="0">
                <a:solidFill>
                  <a:schemeClr val="bg1"/>
                </a:solidFill>
              </a:rPr>
            </a:br>
            <a:r>
              <a:rPr lang="fr-FR" sz="1200" i="0" dirty="0" smtClean="0">
                <a:solidFill>
                  <a:schemeClr val="bg1"/>
                </a:solidFill>
              </a:rPr>
              <a:t>Coordination groupes et approche partagée (MB)</a:t>
            </a:r>
            <a:endParaRPr lang="nl-BE" sz="1200" i="0" dirty="0">
              <a:solidFill>
                <a:schemeClr val="bg1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7873883" y="6500529"/>
            <a:ext cx="2469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0" dirty="0" smtClean="0">
                <a:solidFill>
                  <a:schemeClr val="bg1"/>
                </a:solidFill>
              </a:rPr>
              <a:t>16:30</a:t>
            </a:r>
          </a:p>
          <a:p>
            <a:r>
              <a:rPr lang="fr-FR" sz="1200" b="1" i="0" dirty="0" smtClean="0">
                <a:solidFill>
                  <a:schemeClr val="bg1"/>
                </a:solidFill>
              </a:rPr>
              <a:t> Fin réunion VAL</a:t>
            </a:r>
            <a:endParaRPr lang="nl-BE" sz="1200" i="0" dirty="0">
              <a:solidFill>
                <a:schemeClr val="bg1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5296364" y="4807341"/>
            <a:ext cx="25927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BASF France</a:t>
            </a:r>
            <a:endParaRPr lang="nl-BE" sz="1000" dirty="0"/>
          </a:p>
        </p:txBody>
      </p:sp>
      <p:sp>
        <p:nvSpPr>
          <p:cNvPr id="63" name="ZoneTexte 62"/>
          <p:cNvSpPr txBox="1"/>
          <p:nvPr/>
        </p:nvSpPr>
        <p:spPr>
          <a:xfrm>
            <a:off x="7897405" y="4844044"/>
            <a:ext cx="25927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Hôtel Evergreen – Salon 2</a:t>
            </a:r>
            <a:endParaRPr lang="nl-BE" sz="1000" dirty="0"/>
          </a:p>
        </p:txBody>
      </p:sp>
      <p:sp>
        <p:nvSpPr>
          <p:cNvPr id="6" name="Rectangle 5"/>
          <p:cNvSpPr/>
          <p:nvPr/>
        </p:nvSpPr>
        <p:spPr>
          <a:xfrm>
            <a:off x="120546" y="1552878"/>
            <a:ext cx="5036584" cy="221599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fr-FR" sz="1200" b="1" dirty="0"/>
              <a:t>10:00-</a:t>
            </a:r>
            <a:r>
              <a:rPr lang="fr-FR" sz="1200" dirty="0"/>
              <a:t>10:25 </a:t>
            </a:r>
            <a:r>
              <a:rPr lang="fr-FR" sz="1200" b="1" dirty="0"/>
              <a:t>Résultats AP/APE/BASF Agro </a:t>
            </a:r>
            <a:r>
              <a:rPr lang="fr-FR" sz="1200" dirty="0"/>
              <a:t>– R.R &amp; JJP</a:t>
            </a:r>
            <a:endParaRPr lang="fr-FR" sz="900" dirty="0"/>
          </a:p>
          <a:p>
            <a:endParaRPr lang="fr-FR" sz="800" dirty="0"/>
          </a:p>
          <a:p>
            <a:r>
              <a:rPr lang="fr-FR" sz="1200" dirty="0"/>
              <a:t>10:25-11h20 </a:t>
            </a:r>
            <a:r>
              <a:rPr lang="fr-FR" sz="1200" b="1" dirty="0"/>
              <a:t>Réglementaire/</a:t>
            </a:r>
            <a:r>
              <a:rPr lang="fr-FR" sz="1200" b="1" dirty="0" err="1"/>
              <a:t>Epoxi</a:t>
            </a:r>
            <a:r>
              <a:rPr lang="fr-FR" sz="1200" b="1" dirty="0"/>
              <a:t>/Emergency </a:t>
            </a:r>
            <a:r>
              <a:rPr lang="fr-FR" sz="1200" b="1" dirty="0" err="1"/>
              <a:t>Resp</a:t>
            </a:r>
            <a:r>
              <a:rPr lang="fr-FR" sz="1200" b="1" dirty="0"/>
              <a:t>. </a:t>
            </a:r>
            <a:r>
              <a:rPr lang="fr-FR" sz="1200" dirty="0"/>
              <a:t>– BD &amp; HP</a:t>
            </a:r>
          </a:p>
          <a:p>
            <a:endParaRPr lang="fr-FR" sz="1000" dirty="0"/>
          </a:p>
          <a:p>
            <a:r>
              <a:rPr lang="fr-FR" sz="1200" dirty="0"/>
              <a:t>11:20-11:35 </a:t>
            </a:r>
            <a:r>
              <a:rPr lang="fr-FR" sz="1200" b="1" dirty="0" err="1" smtClean="0"/>
              <a:t>Advocacy</a:t>
            </a:r>
            <a:r>
              <a:rPr lang="fr-FR" sz="1200" dirty="0" smtClean="0"/>
              <a:t> – JMP &amp; CB</a:t>
            </a:r>
          </a:p>
          <a:p>
            <a:endParaRPr lang="fr-FR" sz="400" dirty="0" smtClean="0"/>
          </a:p>
          <a:p>
            <a:pPr algn="ctr"/>
            <a:r>
              <a:rPr lang="fr-FR" sz="1200" dirty="0" smtClean="0"/>
              <a:t>Pause : 11:35-11:50</a:t>
            </a:r>
          </a:p>
          <a:p>
            <a:endParaRPr lang="fr-FR" sz="900" dirty="0"/>
          </a:p>
          <a:p>
            <a:r>
              <a:rPr lang="fr-FR" sz="1200" dirty="0" smtClean="0"/>
              <a:t>11:50-12:30 </a:t>
            </a:r>
            <a:r>
              <a:rPr lang="fr-FR" sz="1200" b="1" dirty="0"/>
              <a:t>Agriculture Durable </a:t>
            </a:r>
            <a:r>
              <a:rPr lang="fr-FR" sz="1200" dirty="0"/>
              <a:t>– JMP &amp; CB</a:t>
            </a:r>
          </a:p>
          <a:p>
            <a:endParaRPr lang="fr-FR" sz="900" dirty="0"/>
          </a:p>
          <a:p>
            <a:r>
              <a:rPr lang="fr-FR" sz="1200" dirty="0"/>
              <a:t>12:30-</a:t>
            </a:r>
            <a:r>
              <a:rPr lang="fr-FR" sz="1200" b="1" dirty="0"/>
              <a:t>13:25</a:t>
            </a:r>
            <a:r>
              <a:rPr lang="fr-FR" sz="1200" dirty="0"/>
              <a:t> </a:t>
            </a:r>
            <a:r>
              <a:rPr lang="fr-FR" sz="1200" b="1" dirty="0"/>
              <a:t>Services : </a:t>
            </a:r>
            <a:r>
              <a:rPr lang="fr-FR" sz="1200" dirty="0"/>
              <a:t>Objectifs Stratégiques et </a:t>
            </a:r>
            <a:r>
              <a:rPr lang="fr-FR" sz="1200" dirty="0" smtClean="0"/>
              <a:t>nouveautés</a:t>
            </a:r>
            <a:br>
              <a:rPr lang="fr-FR" sz="1200" dirty="0" smtClean="0"/>
            </a:br>
            <a:r>
              <a:rPr lang="fr-FR" sz="1200" dirty="0" smtClean="0"/>
              <a:t>                    -MG&amp;JC&amp;SR&amp;SB</a:t>
            </a:r>
            <a:r>
              <a:rPr lang="fr-FR" sz="100" dirty="0" smtClean="0"/>
              <a:t/>
            </a:r>
            <a:br>
              <a:rPr lang="fr-FR" sz="100" dirty="0" smtClean="0"/>
            </a:br>
            <a:endParaRPr lang="fr-FR" sz="100" dirty="0"/>
          </a:p>
          <a:p>
            <a:pPr algn="ctr"/>
            <a:r>
              <a:rPr lang="fr-FR" sz="1200" dirty="0" smtClean="0"/>
              <a:t>                                           </a:t>
            </a:r>
            <a:r>
              <a:rPr lang="fr-FR" sz="1200" b="1" dirty="0" smtClean="0"/>
              <a:t>Déjeuner 13:30-14:45</a:t>
            </a:r>
            <a:endParaRPr lang="fr-FR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111789" y="3927530"/>
            <a:ext cx="23720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i="0" dirty="0"/>
              <a:t>14:45-15:05 </a:t>
            </a:r>
            <a:r>
              <a:rPr lang="fr-FR" sz="1100" i="0" dirty="0" smtClean="0"/>
              <a:t/>
            </a:r>
            <a:br>
              <a:rPr lang="fr-FR" sz="1100" i="0" dirty="0" smtClean="0"/>
            </a:br>
            <a:r>
              <a:rPr lang="fr-FR" sz="1100" i="0" dirty="0" smtClean="0"/>
              <a:t>Enjeux </a:t>
            </a:r>
            <a:r>
              <a:rPr lang="fr-FR" sz="1100" i="0" dirty="0"/>
              <a:t>Vague gamme </a:t>
            </a:r>
            <a:r>
              <a:rPr lang="fr-FR" sz="1100" i="0" dirty="0" smtClean="0"/>
              <a:t>d’automne</a:t>
            </a:r>
            <a:br>
              <a:rPr lang="fr-FR" sz="1100" i="0" dirty="0" smtClean="0"/>
            </a:br>
            <a:r>
              <a:rPr lang="fr-FR" sz="1100" i="0" dirty="0" smtClean="0"/>
              <a:t> </a:t>
            </a:r>
            <a:r>
              <a:rPr lang="fr-FR" sz="1100" i="0" dirty="0"/>
              <a:t>– DH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5345" y="4531359"/>
            <a:ext cx="2553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i="0" dirty="0" smtClean="0"/>
              <a:t>15:05-16:50  </a:t>
            </a:r>
            <a:r>
              <a:rPr lang="fr-FR" sz="1100" i="0" dirty="0" smtClean="0"/>
              <a:t/>
            </a:r>
            <a:br>
              <a:rPr lang="fr-FR" sz="1100" i="0" dirty="0" smtClean="0"/>
            </a:br>
            <a:r>
              <a:rPr lang="fr-FR" sz="1100" i="0" dirty="0" smtClean="0"/>
              <a:t>Stratégie </a:t>
            </a:r>
            <a:r>
              <a:rPr lang="fr-FR" sz="1100" i="0" dirty="0" err="1" smtClean="0"/>
              <a:t>Herb</a:t>
            </a:r>
            <a:r>
              <a:rPr lang="fr-FR" sz="1100" i="0" dirty="0" smtClean="0"/>
              <a:t>. &amp; Reg. Colza 2013/14 – Pôle </a:t>
            </a:r>
            <a:r>
              <a:rPr lang="fr-FR" sz="1100" i="0" dirty="0" err="1" smtClean="0"/>
              <a:t>Cult</a:t>
            </a:r>
            <a:r>
              <a:rPr lang="fr-FR" sz="1100" i="0" dirty="0" smtClean="0"/>
              <a:t>. </a:t>
            </a:r>
            <a:r>
              <a:rPr lang="fr-FR" sz="1100" i="0" dirty="0" err="1" smtClean="0"/>
              <a:t>Inds</a:t>
            </a:r>
            <a:r>
              <a:rPr lang="fr-FR" sz="1100" i="0" dirty="0" smtClean="0"/>
              <a:t> &amp; Intervention </a:t>
            </a:r>
            <a:br>
              <a:rPr lang="fr-FR" sz="1100" i="0" dirty="0" smtClean="0"/>
            </a:br>
            <a:r>
              <a:rPr lang="fr-FR" sz="1100" i="0" dirty="0" smtClean="0"/>
              <a:t>Sté </a:t>
            </a:r>
            <a:r>
              <a:rPr lang="fr-FR" sz="1100" i="0" dirty="0" err="1" smtClean="0"/>
              <a:t>Dekalb</a:t>
            </a:r>
            <a:r>
              <a:rPr lang="fr-FR" sz="1100" i="0" dirty="0" smtClean="0"/>
              <a:t>, Mr </a:t>
            </a:r>
            <a:r>
              <a:rPr lang="fr-FR" sz="1100" i="0" dirty="0" err="1" smtClean="0"/>
              <a:t>Massignac</a:t>
            </a:r>
            <a:r>
              <a:rPr lang="fr-FR" sz="1100" i="0" dirty="0" smtClean="0"/>
              <a:t> </a:t>
            </a:r>
            <a:r>
              <a:rPr lang="fr-FR" sz="1100" i="0" dirty="0"/>
              <a:t>– DH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74487" y="5360217"/>
            <a:ext cx="23720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smtClean="0"/>
              <a:t>16:50-17:05 Pause</a:t>
            </a:r>
            <a:endParaRPr lang="fr-FR" sz="1100" dirty="0"/>
          </a:p>
        </p:txBody>
      </p:sp>
      <p:sp>
        <p:nvSpPr>
          <p:cNvPr id="66" name="Rectangle 65"/>
          <p:cNvSpPr/>
          <p:nvPr/>
        </p:nvSpPr>
        <p:spPr>
          <a:xfrm>
            <a:off x="52222" y="5629935"/>
            <a:ext cx="23720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i="0" dirty="0" smtClean="0"/>
              <a:t>17:05-18:05</a:t>
            </a:r>
          </a:p>
          <a:p>
            <a:r>
              <a:rPr lang="fr-FR" sz="1100" i="0" dirty="0" err="1" smtClean="0"/>
              <a:t>Herb</a:t>
            </a:r>
            <a:r>
              <a:rPr lang="fr-FR" sz="1100" i="0" dirty="0" smtClean="0"/>
              <a:t>. Céréales, en route vers 13/14 – 70005 F, Offres et bénéfices » MC/PL/VG/JB/JPR</a:t>
            </a:r>
            <a:endParaRPr lang="fr-FR" sz="1100" i="0" dirty="0"/>
          </a:p>
        </p:txBody>
      </p:sp>
      <p:sp>
        <p:nvSpPr>
          <p:cNvPr id="67" name="Rectangle 66"/>
          <p:cNvSpPr/>
          <p:nvPr/>
        </p:nvSpPr>
        <p:spPr>
          <a:xfrm>
            <a:off x="71848" y="6397152"/>
            <a:ext cx="23720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i="0" dirty="0" smtClean="0"/>
              <a:t>18:05-18:30</a:t>
            </a:r>
            <a:r>
              <a:rPr lang="fr-FR" sz="1100" i="0" dirty="0" smtClean="0"/>
              <a:t/>
            </a:r>
            <a:br>
              <a:rPr lang="fr-FR" sz="1100" i="0" dirty="0" smtClean="0"/>
            </a:br>
            <a:r>
              <a:rPr lang="fr-FR" sz="1100" i="0" dirty="0" smtClean="0"/>
              <a:t>Insecticides GC</a:t>
            </a:r>
            <a:endParaRPr lang="fr-FR" sz="1100" i="0" dirty="0"/>
          </a:p>
        </p:txBody>
      </p:sp>
      <p:sp>
        <p:nvSpPr>
          <p:cNvPr id="68" name="ZoneTexte 67"/>
          <p:cNvSpPr txBox="1"/>
          <p:nvPr/>
        </p:nvSpPr>
        <p:spPr>
          <a:xfrm>
            <a:off x="81202" y="3703890"/>
            <a:ext cx="25927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BASF France - </a:t>
            </a:r>
            <a:r>
              <a:rPr lang="fr-FR" sz="1000" dirty="0" err="1" smtClean="0"/>
              <a:t>Audito</a:t>
            </a:r>
            <a:endParaRPr lang="nl-BE" sz="1000" dirty="0"/>
          </a:p>
        </p:txBody>
      </p:sp>
      <p:sp>
        <p:nvSpPr>
          <p:cNvPr id="69" name="ZoneTexte 68"/>
          <p:cNvSpPr txBox="1"/>
          <p:nvPr/>
        </p:nvSpPr>
        <p:spPr>
          <a:xfrm>
            <a:off x="2723952" y="3744556"/>
            <a:ext cx="25927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Hôtel Evergreen – Salon 2</a:t>
            </a:r>
            <a:endParaRPr lang="nl-BE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-70" y="6886805"/>
            <a:ext cx="5384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18:30 </a:t>
            </a:r>
            <a:r>
              <a:rPr lang="fr-FR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In à L’hôtel </a:t>
            </a:r>
            <a:r>
              <a:rPr lang="fr-FR" sz="10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Evergreen</a:t>
            </a:r>
            <a:r>
              <a:rPr lang="fr-FR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-19:15 </a:t>
            </a:r>
            <a:r>
              <a:rPr lang="fr-FR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Rdv Lobby </a:t>
            </a:r>
            <a:r>
              <a:rPr lang="fr-FR" sz="10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r>
              <a:rPr lang="fr-FR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pour départ en bus</a:t>
            </a:r>
            <a:endParaRPr lang="fr-FR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436" y="2693367"/>
            <a:ext cx="2022036" cy="141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014" y="288082"/>
            <a:ext cx="8140700" cy="1076325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3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Convention Gamme D’automne</a:t>
            </a:r>
            <a:br>
              <a:rPr lang="fr-FR" sz="3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3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 mars</a:t>
            </a:r>
            <a:r>
              <a:rPr lang="fr-FR" sz="3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fr-FR" sz="35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fr-FR" sz="35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497013" y="4879975"/>
            <a:ext cx="211137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78" tIns="50390" rIns="100778" bIns="50390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i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1981" y="6450459"/>
            <a:ext cx="7992889" cy="7540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  </a:t>
            </a:r>
            <a:r>
              <a:rPr lang="fr-FR" sz="1050" b="1" dirty="0" smtClean="0"/>
              <a:t>Légende</a:t>
            </a:r>
          </a:p>
          <a:p>
            <a:r>
              <a:rPr lang="fr-FR" sz="800" b="1" dirty="0" smtClean="0">
                <a:solidFill>
                  <a:srgbClr val="00B050"/>
                </a:solidFill>
              </a:rPr>
              <a:t>Atelier Colza </a:t>
            </a:r>
            <a:r>
              <a:rPr lang="fr-FR" sz="800" b="1" dirty="0" err="1" smtClean="0">
                <a:solidFill>
                  <a:srgbClr val="00B050"/>
                </a:solidFill>
              </a:rPr>
              <a:t>Mod</a:t>
            </a:r>
            <a:r>
              <a:rPr lang="fr-FR" sz="800" b="1" dirty="0" smtClean="0">
                <a:solidFill>
                  <a:srgbClr val="00B050"/>
                </a:solidFill>
              </a:rPr>
              <a:t> 1 : Composante de l’offre Positionnement Bénéfices =&gt; </a:t>
            </a:r>
            <a:r>
              <a:rPr lang="fr-FR" sz="800" b="1" dirty="0" err="1" smtClean="0">
                <a:solidFill>
                  <a:srgbClr val="00B050"/>
                </a:solidFill>
              </a:rPr>
              <a:t>E.Barthaburu</a:t>
            </a:r>
            <a:r>
              <a:rPr lang="fr-FR" sz="800" b="1" dirty="0" smtClean="0">
                <a:solidFill>
                  <a:srgbClr val="00B050"/>
                </a:solidFill>
              </a:rPr>
              <a:t>+ </a:t>
            </a:r>
            <a:r>
              <a:rPr lang="fr-FR" sz="800" b="1" dirty="0" err="1" smtClean="0">
                <a:solidFill>
                  <a:srgbClr val="00B050"/>
                </a:solidFill>
              </a:rPr>
              <a:t>O.Grosjean</a:t>
            </a:r>
            <a:r>
              <a:rPr lang="fr-FR" sz="800" b="1" dirty="0" smtClean="0">
                <a:solidFill>
                  <a:srgbClr val="00B050"/>
                </a:solidFill>
              </a:rPr>
              <a:t> +</a:t>
            </a:r>
            <a:r>
              <a:rPr lang="fr-FR" sz="800" b="1" dirty="0" err="1" smtClean="0">
                <a:solidFill>
                  <a:srgbClr val="00B050"/>
                </a:solidFill>
              </a:rPr>
              <a:t>J.Brun</a:t>
            </a:r>
            <a:r>
              <a:rPr lang="fr-FR" sz="800" b="1" dirty="0" smtClean="0">
                <a:solidFill>
                  <a:srgbClr val="00B050"/>
                </a:solidFill>
              </a:rPr>
              <a:t> + A </a:t>
            </a:r>
            <a:r>
              <a:rPr lang="fr-FR" sz="800" b="1" dirty="0" err="1" smtClean="0">
                <a:solidFill>
                  <a:srgbClr val="00B050"/>
                </a:solidFill>
              </a:rPr>
              <a:t>Murcuillat</a:t>
            </a:r>
            <a:endParaRPr lang="fr-FR" sz="800" b="1" dirty="0" smtClean="0">
              <a:solidFill>
                <a:srgbClr val="00B050"/>
              </a:solidFill>
            </a:endParaRPr>
          </a:p>
          <a:p>
            <a:r>
              <a:rPr lang="fr-FR" sz="800" b="1" dirty="0" smtClean="0">
                <a:solidFill>
                  <a:srgbClr val="FF33CC"/>
                </a:solidFill>
              </a:rPr>
              <a:t>Atelier Colza </a:t>
            </a:r>
            <a:r>
              <a:rPr lang="fr-FR" sz="800" b="1" dirty="0" err="1" smtClean="0">
                <a:solidFill>
                  <a:srgbClr val="FF33CC"/>
                </a:solidFill>
              </a:rPr>
              <a:t>Mod</a:t>
            </a:r>
            <a:r>
              <a:rPr lang="fr-FR" sz="800" b="1" dirty="0" smtClean="0">
                <a:solidFill>
                  <a:srgbClr val="FF33CC"/>
                </a:solidFill>
              </a:rPr>
              <a:t> 2 : Gestion Responsable, Plan accompagnement , R40 =&gt; Th. Guillet + </a:t>
            </a:r>
            <a:r>
              <a:rPr lang="fr-FR" sz="800" b="1" dirty="0" err="1" smtClean="0">
                <a:solidFill>
                  <a:srgbClr val="FF33CC"/>
                </a:solidFill>
              </a:rPr>
              <a:t>C.Douville</a:t>
            </a:r>
            <a:r>
              <a:rPr lang="fr-FR" sz="800" b="1" dirty="0" smtClean="0">
                <a:solidFill>
                  <a:srgbClr val="FF33CC"/>
                </a:solidFill>
              </a:rPr>
              <a:t> + </a:t>
            </a:r>
            <a:r>
              <a:rPr lang="fr-FR" sz="800" b="1" dirty="0" err="1" smtClean="0">
                <a:solidFill>
                  <a:srgbClr val="FF33CC"/>
                </a:solidFill>
              </a:rPr>
              <a:t>C.Bourgeois+I.De</a:t>
            </a:r>
            <a:r>
              <a:rPr lang="fr-FR" sz="800" b="1" dirty="0" smtClean="0">
                <a:solidFill>
                  <a:srgbClr val="FF33CC"/>
                </a:solidFill>
              </a:rPr>
              <a:t> Paepe + </a:t>
            </a:r>
            <a:r>
              <a:rPr lang="fr-FR" sz="800" b="1" dirty="0" err="1" smtClean="0">
                <a:solidFill>
                  <a:srgbClr val="FF33CC"/>
                </a:solidFill>
              </a:rPr>
              <a:t>M.Markey</a:t>
            </a:r>
            <a:endParaRPr lang="fr-FR" sz="800" b="1" dirty="0" smtClean="0">
              <a:solidFill>
                <a:srgbClr val="FF33CC"/>
              </a:solidFill>
            </a:endParaRPr>
          </a:p>
          <a:p>
            <a:r>
              <a:rPr lang="fr-FR" sz="800" b="1" dirty="0" smtClean="0">
                <a:solidFill>
                  <a:srgbClr val="FF6600"/>
                </a:solidFill>
              </a:rPr>
              <a:t>Atelier Offre Herbicides Céréales 13/14, Stratégie et plan d’actions =&gt; </a:t>
            </a:r>
            <a:r>
              <a:rPr lang="fr-FR" sz="800" b="1" dirty="0" err="1" smtClean="0">
                <a:solidFill>
                  <a:srgbClr val="FF6600"/>
                </a:solidFill>
              </a:rPr>
              <a:t>M.Coquiller</a:t>
            </a:r>
            <a:r>
              <a:rPr lang="fr-FR" sz="800" b="1" dirty="0" smtClean="0">
                <a:solidFill>
                  <a:srgbClr val="FF6600"/>
                </a:solidFill>
              </a:rPr>
              <a:t> / </a:t>
            </a:r>
            <a:r>
              <a:rPr lang="fr-FR" sz="800" b="1" dirty="0" err="1" smtClean="0">
                <a:solidFill>
                  <a:srgbClr val="FF6600"/>
                </a:solidFill>
              </a:rPr>
              <a:t>P.loze</a:t>
            </a:r>
            <a:r>
              <a:rPr lang="fr-FR" sz="800" b="1" dirty="0" smtClean="0">
                <a:solidFill>
                  <a:srgbClr val="FF6600"/>
                </a:solidFill>
              </a:rPr>
              <a:t> / </a:t>
            </a:r>
            <a:r>
              <a:rPr lang="fr-FR" sz="800" b="1" dirty="0" err="1" smtClean="0">
                <a:solidFill>
                  <a:srgbClr val="FF6600"/>
                </a:solidFill>
              </a:rPr>
              <a:t>V.Giraud</a:t>
            </a:r>
            <a:endParaRPr lang="fr-FR" sz="800" b="1" dirty="0" smtClean="0">
              <a:solidFill>
                <a:srgbClr val="FF6600"/>
              </a:solidFill>
            </a:endParaRPr>
          </a:p>
          <a:p>
            <a:r>
              <a:rPr lang="fr-FR" sz="800" b="1" dirty="0" smtClean="0">
                <a:solidFill>
                  <a:srgbClr val="7030A0"/>
                </a:solidFill>
              </a:rPr>
              <a:t>Atelier Services : Approfondissement de l’offre Services – Solutions et partenaires dont  </a:t>
            </a:r>
            <a:r>
              <a:rPr lang="fr-FR" sz="800" b="1" dirty="0" err="1" smtClean="0">
                <a:solidFill>
                  <a:srgbClr val="7030A0"/>
                </a:solidFill>
              </a:rPr>
              <a:t>AgBalance</a:t>
            </a:r>
            <a:r>
              <a:rPr lang="fr-FR" sz="800" b="1" dirty="0" smtClean="0">
                <a:solidFill>
                  <a:srgbClr val="7030A0"/>
                </a:solidFill>
              </a:rPr>
              <a:t> =&gt; </a:t>
            </a:r>
            <a:r>
              <a:rPr lang="fr-FR" sz="800" b="1" dirty="0" err="1" smtClean="0">
                <a:solidFill>
                  <a:srgbClr val="7030A0"/>
                </a:solidFill>
              </a:rPr>
              <a:t>S.Babinet</a:t>
            </a:r>
            <a:r>
              <a:rPr lang="fr-FR" sz="800" b="1" dirty="0" smtClean="0">
                <a:solidFill>
                  <a:srgbClr val="7030A0"/>
                </a:solidFill>
              </a:rPr>
              <a:t>/ </a:t>
            </a:r>
            <a:r>
              <a:rPr lang="fr-FR" sz="800" b="1" dirty="0" err="1" smtClean="0">
                <a:solidFill>
                  <a:srgbClr val="7030A0"/>
                </a:solidFill>
              </a:rPr>
              <a:t>M.Gardon</a:t>
            </a:r>
            <a:r>
              <a:rPr lang="fr-FR" sz="800" b="1" dirty="0" smtClean="0">
                <a:solidFill>
                  <a:srgbClr val="7030A0"/>
                </a:solidFill>
              </a:rPr>
              <a:t> / </a:t>
            </a:r>
            <a:r>
              <a:rPr lang="fr-FR" sz="800" b="1" dirty="0" err="1" smtClean="0">
                <a:solidFill>
                  <a:srgbClr val="7030A0"/>
                </a:solidFill>
              </a:rPr>
              <a:t>V.Hosotte</a:t>
            </a:r>
            <a:r>
              <a:rPr lang="fr-FR" sz="800" b="1" dirty="0" smtClean="0">
                <a:solidFill>
                  <a:srgbClr val="7030A0"/>
                </a:solidFill>
              </a:rPr>
              <a:t> / </a:t>
            </a:r>
            <a:r>
              <a:rPr lang="fr-FR" sz="800" b="1" dirty="0" err="1" smtClean="0">
                <a:solidFill>
                  <a:srgbClr val="7030A0"/>
                </a:solidFill>
              </a:rPr>
              <a:t>J.Clair</a:t>
            </a:r>
            <a:endParaRPr lang="fr-FR" sz="1000" b="1" dirty="0">
              <a:solidFill>
                <a:srgbClr val="FF66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396958" y="6912818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Recto</a:t>
            </a:r>
            <a:endParaRPr lang="de-DE" sz="1050" dirty="0"/>
          </a:p>
        </p:txBody>
      </p:sp>
      <p:sp>
        <p:nvSpPr>
          <p:cNvPr id="3" name="Rectangle 2"/>
          <p:cNvSpPr/>
          <p:nvPr/>
        </p:nvSpPr>
        <p:spPr>
          <a:xfrm rot="2314764">
            <a:off x="7529344" y="1616139"/>
            <a:ext cx="32606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Ateliers GC</a:t>
            </a:r>
            <a:endParaRPr lang="fr-FR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1804420"/>
            <a:ext cx="6661746" cy="466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5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8046" y="288082"/>
            <a:ext cx="8140700" cy="1076325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3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Analyse de la M.S</a:t>
            </a:r>
            <a:br>
              <a:rPr lang="fr-FR" sz="3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3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 mars </a:t>
            </a:r>
            <a:br>
              <a:rPr lang="fr-FR" sz="3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3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fr-FR" sz="35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3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Ateliers</a:t>
            </a:r>
            <a:r>
              <a:rPr lang="fr-F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VAL</a:t>
            </a:r>
            <a:endParaRPr lang="fr-FR" sz="35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497013" y="4879975"/>
            <a:ext cx="211137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78" tIns="50390" rIns="100778" bIns="50390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i="0">
              <a:solidFill>
                <a:srgbClr val="000000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528584"/>
              </p:ext>
            </p:extLst>
          </p:nvPr>
        </p:nvGraphicFramePr>
        <p:xfrm>
          <a:off x="972022" y="2456314"/>
          <a:ext cx="6960660" cy="222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165"/>
                <a:gridCol w="1740165"/>
                <a:gridCol w="1740165"/>
                <a:gridCol w="1740165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09:15-10:30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10:40-11:55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12:15-13:30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Groupe 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QoI</a:t>
                      </a:r>
                      <a:r>
                        <a:rPr lang="fr-FR" dirty="0" smtClean="0"/>
                        <a:t>/Oïdium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Confusion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CAA</a:t>
                      </a:r>
                      <a:endParaRPr lang="fr-FR" dirty="0"/>
                    </a:p>
                  </a:txBody>
                  <a:tcPr/>
                </a:tc>
              </a:tr>
              <a:tr h="573256">
                <a:tc>
                  <a:txBody>
                    <a:bodyPr/>
                    <a:lstStyle/>
                    <a:p>
                      <a:r>
                        <a:rPr lang="fr-FR" dirty="0" smtClean="0"/>
                        <a:t>Groupe 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QoI</a:t>
                      </a:r>
                      <a:r>
                        <a:rPr lang="fr-FR" dirty="0" smtClean="0"/>
                        <a:t>/Oïdium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Groupe 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QoI</a:t>
                      </a:r>
                      <a:r>
                        <a:rPr lang="fr-FR" dirty="0" smtClean="0"/>
                        <a:t>/Oïdium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Confusion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84435" y="5554841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Intervenants</a:t>
            </a:r>
          </a:p>
          <a:p>
            <a:r>
              <a:rPr lang="fr-FR" dirty="0" err="1" smtClean="0"/>
              <a:t>QoI</a:t>
            </a:r>
            <a:r>
              <a:rPr lang="fr-FR" dirty="0" smtClean="0"/>
              <a:t> </a:t>
            </a:r>
            <a:r>
              <a:rPr lang="fr-FR" dirty="0"/>
              <a:t>/ Oïdium : </a:t>
            </a:r>
            <a:r>
              <a:rPr lang="fr-FR" dirty="0" err="1" smtClean="0"/>
              <a:t>Ph.R</a:t>
            </a:r>
            <a:r>
              <a:rPr lang="fr-FR" dirty="0" smtClean="0"/>
              <a:t> - CL - </a:t>
            </a:r>
            <a:r>
              <a:rPr lang="fr-FR" dirty="0"/>
              <a:t>J</a:t>
            </a:r>
            <a:r>
              <a:rPr lang="fr-FR" dirty="0" smtClean="0"/>
              <a:t>D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Confusion : </a:t>
            </a:r>
            <a:r>
              <a:rPr lang="fr-FR" dirty="0" smtClean="0"/>
              <a:t>    PAL -  PD - </a:t>
            </a:r>
            <a:r>
              <a:rPr lang="fr-FR" dirty="0" err="1" smtClean="0"/>
              <a:t>P.An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CAA : </a:t>
            </a:r>
            <a:r>
              <a:rPr lang="fr-FR" dirty="0" smtClean="0"/>
              <a:t>             CG - JM.N</a:t>
            </a:r>
            <a:r>
              <a:rPr lang="fr-FR" dirty="0"/>
              <a:t> </a:t>
            </a:r>
            <a:r>
              <a:rPr lang="fr-FR" dirty="0" smtClean="0"/>
              <a:t>- PC - GLF - </a:t>
            </a:r>
            <a:r>
              <a:rPr lang="fr-FR" dirty="0" err="1" smtClean="0"/>
              <a:t>P.All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55420" y="4681373"/>
            <a:ext cx="8496944" cy="330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Groupe</a:t>
            </a:r>
          </a:p>
          <a:p>
            <a:r>
              <a:rPr lang="fr-FR" dirty="0" smtClean="0"/>
              <a:t>La liste des groupes sera affichée à l’</a:t>
            </a:r>
            <a:r>
              <a:rPr lang="fr-FR" dirty="0" err="1" smtClean="0"/>
              <a:t>Evergreen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396958" y="6912818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Verso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1901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F Design">
  <a:themeElements>
    <a:clrScheme name="BASF Design 1">
      <a:dk1>
        <a:srgbClr val="000000"/>
      </a:dk1>
      <a:lt1>
        <a:srgbClr val="FFFFFF"/>
      </a:lt1>
      <a:dk2>
        <a:srgbClr val="FFFFFF"/>
      </a:dk2>
      <a:lt2>
        <a:srgbClr val="939393"/>
      </a:lt2>
      <a:accent1>
        <a:srgbClr val="004A96"/>
      </a:accent1>
      <a:accent2>
        <a:srgbClr val="0072E4"/>
      </a:accent2>
      <a:accent3>
        <a:srgbClr val="FFFFFF"/>
      </a:accent3>
      <a:accent4>
        <a:srgbClr val="000000"/>
      </a:accent4>
      <a:accent5>
        <a:srgbClr val="AAB1C9"/>
      </a:accent5>
      <a:accent6>
        <a:srgbClr val="0067CF"/>
      </a:accent6>
      <a:hlink>
        <a:srgbClr val="0074E8"/>
      </a:hlink>
      <a:folHlink>
        <a:srgbClr val="ABD5FF"/>
      </a:folHlink>
    </a:clrScheme>
    <a:fontScheme name="BASF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ASF Design 1">
        <a:dk1>
          <a:srgbClr val="000000"/>
        </a:dk1>
        <a:lt1>
          <a:srgbClr val="FFFFFF"/>
        </a:lt1>
        <a:dk2>
          <a:srgbClr val="FFFFFF"/>
        </a:dk2>
        <a:lt2>
          <a:srgbClr val="939393"/>
        </a:lt2>
        <a:accent1>
          <a:srgbClr val="004A96"/>
        </a:accent1>
        <a:accent2>
          <a:srgbClr val="0072E4"/>
        </a:accent2>
        <a:accent3>
          <a:srgbClr val="FFFFFF"/>
        </a:accent3>
        <a:accent4>
          <a:srgbClr val="000000"/>
        </a:accent4>
        <a:accent5>
          <a:srgbClr val="AAB1C9"/>
        </a:accent5>
        <a:accent6>
          <a:srgbClr val="0067CF"/>
        </a:accent6>
        <a:hlink>
          <a:srgbClr val="0074E8"/>
        </a:hlink>
        <a:folHlink>
          <a:srgbClr val="ABD5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F Design 2">
        <a:dk1>
          <a:srgbClr val="000000"/>
        </a:dk1>
        <a:lt1>
          <a:srgbClr val="FFFFFF"/>
        </a:lt1>
        <a:dk2>
          <a:srgbClr val="FFFFFF"/>
        </a:dk2>
        <a:lt2>
          <a:srgbClr val="939393"/>
        </a:lt2>
        <a:accent1>
          <a:srgbClr val="004A96"/>
        </a:accent1>
        <a:accent2>
          <a:srgbClr val="0072E4"/>
        </a:accent2>
        <a:accent3>
          <a:srgbClr val="FFFFFF"/>
        </a:accent3>
        <a:accent4>
          <a:srgbClr val="000000"/>
        </a:accent4>
        <a:accent5>
          <a:srgbClr val="AAB1C9"/>
        </a:accent5>
        <a:accent6>
          <a:srgbClr val="0067CF"/>
        </a:accent6>
        <a:hlink>
          <a:srgbClr val="0074E8"/>
        </a:hlink>
        <a:folHlink>
          <a:srgbClr val="ABD5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FFFFFF"/>
      </a:dk2>
      <a:lt2>
        <a:srgbClr val="939393"/>
      </a:lt2>
      <a:accent1>
        <a:srgbClr val="004A96"/>
      </a:accent1>
      <a:accent2>
        <a:srgbClr val="0072E4"/>
      </a:accent2>
      <a:accent3>
        <a:srgbClr val="FFFFFF"/>
      </a:accent3>
      <a:accent4>
        <a:srgbClr val="000000"/>
      </a:accent4>
      <a:accent5>
        <a:srgbClr val="AAB1C9"/>
      </a:accent5>
      <a:accent6>
        <a:srgbClr val="0067CF"/>
      </a:accent6>
      <a:hlink>
        <a:srgbClr val="0074E8"/>
      </a:hlink>
      <a:folHlink>
        <a:srgbClr val="ABD5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FFFFFF"/>
      </a:dk2>
      <a:lt2>
        <a:srgbClr val="939393"/>
      </a:lt2>
      <a:accent1>
        <a:srgbClr val="004A96"/>
      </a:accent1>
      <a:accent2>
        <a:srgbClr val="0072E4"/>
      </a:accent2>
      <a:accent3>
        <a:srgbClr val="FFFFFF"/>
      </a:accent3>
      <a:accent4>
        <a:srgbClr val="000000"/>
      </a:accent4>
      <a:accent5>
        <a:srgbClr val="AAB1C9"/>
      </a:accent5>
      <a:accent6>
        <a:srgbClr val="0067CF"/>
      </a:accent6>
      <a:hlink>
        <a:srgbClr val="0074E8"/>
      </a:hlink>
      <a:folHlink>
        <a:srgbClr val="ABD5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39393"/>
    </a:lt2>
    <a:accent1>
      <a:srgbClr val="004A96"/>
    </a:accent1>
    <a:accent2>
      <a:srgbClr val="0072E4"/>
    </a:accent2>
    <a:accent3>
      <a:srgbClr val="FFFFFF"/>
    </a:accent3>
    <a:accent4>
      <a:srgbClr val="000000"/>
    </a:accent4>
    <a:accent5>
      <a:srgbClr val="AAB1C9"/>
    </a:accent5>
    <a:accent6>
      <a:srgbClr val="0067CF"/>
    </a:accent6>
    <a:hlink>
      <a:srgbClr val="0074E8"/>
    </a:hlink>
    <a:folHlink>
      <a:srgbClr val="ABD5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472</Words>
  <Application>Microsoft Office PowerPoint</Application>
  <PresentationFormat>Personnalisé</PresentationFormat>
  <Paragraphs>124</Paragraphs>
  <Slides>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BASF Design</vt:lpstr>
      <vt:lpstr>Présentation PowerPoint</vt:lpstr>
      <vt:lpstr>18 mars 2013 Plénières</vt:lpstr>
      <vt:lpstr>Convention Gamme D’automne 19 mars </vt:lpstr>
      <vt:lpstr>Analyse de la M.S 19 mars   Ateliers - VAL</vt:lpstr>
    </vt:vector>
  </TitlesOfParts>
  <Company>BASF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g5tpr01</dc:creator>
  <cp:lastModifiedBy>Nadine Baron</cp:lastModifiedBy>
  <cp:revision>249</cp:revision>
  <cp:lastPrinted>2013-03-13T08:54:32Z</cp:lastPrinted>
  <dcterms:created xsi:type="dcterms:W3CDTF">2009-06-11T13:05:16Z</dcterms:created>
  <dcterms:modified xsi:type="dcterms:W3CDTF">2013-03-14T14:40:06Z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BASF_Wizard">
    <vt:bool>true</vt:bool>
  </property>
  <property fmtid="{D5CDD505-2E9C-101B-9397-08002B2CF9AE}" pid="3" name="_BASF_Wizard_Datum">
    <vt:lpwstr>11/06/2009</vt:lpwstr>
  </property>
  <property fmtid="{D5CDD505-2E9C-101B-9397-08002B2CF9AE}" pid="4" name="_BASF_Wizard_Fusszeile">
    <vt:lpwstr/>
  </property>
  <property fmtid="{D5CDD505-2E9C-101B-9397-08002B2CF9AE}" pid="5" name="_BASF_Wizard_Seitenzahl">
    <vt:bool>true</vt:bool>
  </property>
  <property fmtid="{D5CDD505-2E9C-101B-9397-08002B2CF9AE}" pid="6" name="_BASF_Wizard_Unternehmensfarbe">
    <vt:i4>3</vt:i4>
  </property>
  <property fmtid="{D5CDD505-2E9C-101B-9397-08002B2CF9AE}" pid="7" name="_BASF_Wizard_Farbskala">
    <vt:i4>0</vt:i4>
  </property>
  <property fmtid="{D5CDD505-2E9C-101B-9397-08002B2CF9AE}" pid="8" name="_BASF_Wizard_Folienmaster">
    <vt:i4>2</vt:i4>
  </property>
  <property fmtid="{D5CDD505-2E9C-101B-9397-08002B2CF9AE}" pid="9" name="_BASF_Wizard_Titelmaster">
    <vt:i4>4</vt:i4>
  </property>
  <property fmtid="{D5CDD505-2E9C-101B-9397-08002B2CF9AE}" pid="10" name="_BASF_Wizard_NichtTitel">
    <vt:bool>false</vt:bool>
  </property>
  <property fmtid="{D5CDD505-2E9C-101B-9397-08002B2CF9AE}" pid="11" name="_BASF_Wizard_Gruppengesellschaft">
    <vt:lpwstr/>
  </property>
  <property fmtid="{D5CDD505-2E9C-101B-9397-08002B2CF9AE}" pid="12" name="_BASF_Wizard_Slogan">
    <vt:lpwstr/>
  </property>
  <property fmtid="{D5CDD505-2E9C-101B-9397-08002B2CF9AE}" pid="13" name="_BASF_Wizard_Slogan_fett">
    <vt:bool>false</vt:bool>
  </property>
  <property fmtid="{D5CDD505-2E9C-101B-9397-08002B2CF9AE}" pid="14" name="_BASF_Wizard_Slogan_kursiv">
    <vt:bool>false</vt:bool>
  </property>
  <property fmtid="{D5CDD505-2E9C-101B-9397-08002B2CF9AE}" pid="15" name="_BASF_Wizard_Klasse">
    <vt:i4>1</vt:i4>
  </property>
  <property fmtid="{D5CDD505-2E9C-101B-9397-08002B2CF9AE}" pid="16" name="_BASF_Wizard_Version">
    <vt:lpwstr>4.0.5</vt:lpwstr>
  </property>
  <property fmtid="{D5CDD505-2E9C-101B-9397-08002B2CF9AE}" pid="17" name="_BASF_Classification_HeaderFooterText">
    <vt:lpwstr/>
  </property>
  <property fmtid="{D5CDD505-2E9C-101B-9397-08002B2CF9AE}" pid="18" name="_BASF_Classification_Language">
    <vt:i4>0</vt:i4>
  </property>
  <property fmtid="{D5CDD505-2E9C-101B-9397-08002B2CF9AE}" pid="19" name="_BASF_Wizard_PresTyp">
    <vt:i4>0</vt:i4>
  </property>
  <property fmtid="{D5CDD505-2E9C-101B-9397-08002B2CF9AE}" pid="20" name="_BASF_Wizard_Photo">
    <vt:i4>0</vt:i4>
  </property>
  <property fmtid="{D5CDD505-2E9C-101B-9397-08002B2CF9AE}" pid="21" name="_BASF_Wizard_Slogan_Unterstrichen">
    <vt:bool>false</vt:bool>
  </property>
  <property fmtid="{D5CDD505-2E9C-101B-9397-08002B2CF9AE}" pid="22" name="_BASF_Wizard_Slogan_FontName">
    <vt:lpwstr>Arial</vt:lpwstr>
  </property>
  <property fmtid="{D5CDD505-2E9C-101B-9397-08002B2CF9AE}" pid="23" name="_BASF_Wizard_Slogan_FontSize">
    <vt:r8>0</vt:r8>
  </property>
  <property fmtid="{D5CDD505-2E9C-101B-9397-08002B2CF9AE}" pid="24" name="_BASF_Wizard_Slogan_Color">
    <vt:i4>0</vt:i4>
  </property>
</Properties>
</file>