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2" r:id="rId2"/>
    <p:sldId id="261" r:id="rId3"/>
  </p:sldIdLst>
  <p:sldSz cx="7561263" cy="10693400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6600"/>
    <a:srgbClr val="FFCC00"/>
    <a:srgbClr val="FFCC66"/>
    <a:srgbClr val="000000"/>
    <a:srgbClr val="FFFF66"/>
    <a:srgbClr val="FDE869"/>
    <a:srgbClr val="FDA371"/>
    <a:srgbClr val="FFF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268" y="24"/>
      </p:cViewPr>
      <p:guideLst>
        <p:guide orient="horz" pos="3640"/>
        <p:guide orient="horz" pos="2642"/>
        <p:guide orient="horz" pos="873"/>
        <p:guide orient="horz" pos="2733"/>
        <p:guide orient="horz" pos="102"/>
        <p:guide orient="horz" pos="6135"/>
        <p:guide orient="horz" pos="6407"/>
        <p:guide orient="horz" pos="4547"/>
        <p:guide pos="4694"/>
        <p:guide pos="158"/>
        <p:guide pos="3259"/>
        <p:guide pos="4513"/>
        <p:guide pos="2381"/>
        <p:guide pos="4558"/>
        <p:guide pos="3696"/>
        <p:guide pos="34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9" tIns="47630" rIns="95259" bIns="47630" numCol="1" anchor="t" anchorCtr="0" compatLnSpc="1">
            <a:prstTxWarp prst="textNoShape">
              <a:avLst/>
            </a:prstTxWarp>
          </a:bodyPr>
          <a:lstStyle>
            <a:lvl1pPr defTabSz="952500">
              <a:defRPr b="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8162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9" tIns="47630" rIns="95259" bIns="47630" numCol="1" anchor="t" anchorCtr="0" compatLnSpc="1">
            <a:prstTxWarp prst="textNoShape">
              <a:avLst/>
            </a:prstTxWarp>
          </a:bodyPr>
          <a:lstStyle>
            <a:lvl1pPr algn="r" defTabSz="952500">
              <a:defRPr b="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9" tIns="47630" rIns="95259" bIns="47630" numCol="1" anchor="b" anchorCtr="0" compatLnSpc="1">
            <a:prstTxWarp prst="textNoShape">
              <a:avLst/>
            </a:prstTxWarp>
          </a:bodyPr>
          <a:lstStyle>
            <a:lvl1pPr defTabSz="952500">
              <a:defRPr b="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8162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9" tIns="47630" rIns="95259" bIns="47630" numCol="1" anchor="b" anchorCtr="0" compatLnSpc="1">
            <a:prstTxWarp prst="textNoShape">
              <a:avLst/>
            </a:prstTxWarp>
          </a:bodyPr>
          <a:lstStyle>
            <a:lvl1pPr algn="r" defTabSz="952500">
              <a:defRPr b="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C0D5696C-6B46-42D7-8E43-3E92C99577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157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7787" cy="2290762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94313" cy="27320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81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045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0213" cy="90773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0773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61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296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7788" cy="212248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7788" cy="2339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42288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76263" y="3095625"/>
            <a:ext cx="3127375" cy="6410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3095625"/>
            <a:ext cx="3128962" cy="6410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34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750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85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321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062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7613" cy="18129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5925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1280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725" y="7485063"/>
            <a:ext cx="4535488" cy="8842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1740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3095625"/>
            <a:ext cx="6408737" cy="641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411" tIns="43205" rIns="86411" bIns="432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636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36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defTabSz="8636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defTabSz="8636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defTabSz="8636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defTabSz="8636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defTabSz="8636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defTabSz="8636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defTabSz="8636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177800" indent="-177800" algn="l" defTabSz="863600" rtl="0" eaLnBrk="0" fontAlgn="base" hangingPunct="0">
        <a:spcBef>
          <a:spcPct val="20000"/>
        </a:spcBef>
        <a:spcAft>
          <a:spcPct val="0"/>
        </a:spcAft>
        <a:buClr>
          <a:srgbClr val="C50022"/>
        </a:buClr>
        <a:buFont typeface="Wingdings" pitchFamily="2" charset="2"/>
        <a:buChar char="n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450850" indent="-93663" algn="l" defTabSz="863600" rtl="0" eaLnBrk="0" fontAlgn="base" hangingPunct="0">
        <a:spcBef>
          <a:spcPct val="20000"/>
        </a:spcBef>
        <a:spcAft>
          <a:spcPct val="0"/>
        </a:spcAft>
        <a:buClr>
          <a:srgbClr val="C50022"/>
        </a:buClr>
        <a:buChar char="-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2pPr>
      <a:lvl3pPr marL="1098550" indent="-215900" algn="l" defTabSz="863600" rtl="0" eaLnBrk="0" fontAlgn="base" hangingPunct="0">
        <a:spcBef>
          <a:spcPct val="20000"/>
        </a:spcBef>
        <a:spcAft>
          <a:spcPct val="0"/>
        </a:spcAft>
        <a:buChar char="•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3pPr>
      <a:lvl4pPr marL="1512888" indent="-217488" algn="l" defTabSz="863600" rtl="0" eaLnBrk="0" fontAlgn="base" hangingPunct="0">
        <a:spcBef>
          <a:spcPct val="20000"/>
        </a:spcBef>
        <a:spcAft>
          <a:spcPct val="0"/>
        </a:spcAft>
        <a:buChar char="–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4pPr>
      <a:lvl5pPr marL="1944688" indent="-215900" algn="l" defTabSz="863600" rtl="0" eaLnBrk="0" fontAlgn="base" hangingPunct="0">
        <a:spcBef>
          <a:spcPct val="20000"/>
        </a:spcBef>
        <a:spcAft>
          <a:spcPct val="0"/>
        </a:spcAft>
        <a:buChar char="»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5pPr>
      <a:lvl6pPr marL="2401888" indent="-215900" algn="l" defTabSz="863600" rtl="0" fontAlgn="base">
        <a:spcBef>
          <a:spcPct val="20000"/>
        </a:spcBef>
        <a:spcAft>
          <a:spcPct val="0"/>
        </a:spcAft>
        <a:buChar char="»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6pPr>
      <a:lvl7pPr marL="2859088" indent="-215900" algn="l" defTabSz="863600" rtl="0" fontAlgn="base">
        <a:spcBef>
          <a:spcPct val="20000"/>
        </a:spcBef>
        <a:spcAft>
          <a:spcPct val="0"/>
        </a:spcAft>
        <a:buChar char="»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7pPr>
      <a:lvl8pPr marL="3316288" indent="-215900" algn="l" defTabSz="863600" rtl="0" fontAlgn="base">
        <a:spcBef>
          <a:spcPct val="20000"/>
        </a:spcBef>
        <a:spcAft>
          <a:spcPct val="0"/>
        </a:spcAft>
        <a:buChar char="»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8pPr>
      <a:lvl9pPr marL="3773488" indent="-215900" algn="l" defTabSz="863600" rtl="0" fontAlgn="base">
        <a:spcBef>
          <a:spcPct val="20000"/>
        </a:spcBef>
        <a:spcAft>
          <a:spcPct val="0"/>
        </a:spcAft>
        <a:buChar char="»"/>
        <a:tabLst>
          <a:tab pos="177800" algn="l"/>
          <a:tab pos="450850" algn="l"/>
        </a:tabLst>
        <a:defRPr sz="1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wagro.co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5.jp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"/>
          <p:cNvSpPr>
            <a:spLocks noChangeArrowheads="1"/>
          </p:cNvSpPr>
          <p:nvPr/>
        </p:nvSpPr>
        <p:spPr bwMode="auto">
          <a:xfrm>
            <a:off x="0" y="9974263"/>
            <a:ext cx="7561263" cy="719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863600"/>
            <a:endParaRPr lang="fr-FR"/>
          </a:p>
        </p:txBody>
      </p:sp>
      <p:sp>
        <p:nvSpPr>
          <p:cNvPr id="2063" name="Rectangle 74"/>
          <p:cNvSpPr>
            <a:spLocks noChangeArrowheads="1"/>
          </p:cNvSpPr>
          <p:nvPr/>
        </p:nvSpPr>
        <p:spPr bwMode="auto">
          <a:xfrm>
            <a:off x="0" y="-53900"/>
            <a:ext cx="7597055" cy="2016174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63600"/>
            <a:r>
              <a:rPr lang="fr-FR" sz="4800" b="0" dirty="0">
                <a:latin typeface="Bodoni MT" panose="02070603080606020203" pitchFamily="18" charset="0"/>
                <a:cs typeface="Aparajita" panose="020B0604020202020204" pitchFamily="34" charset="0"/>
              </a:rPr>
              <a:t>ORBLE </a:t>
            </a:r>
            <a:r>
              <a:rPr lang="fr-FR" sz="4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  NET</a:t>
            </a:r>
            <a:endParaRPr lang="fr-FR" sz="48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  <a:p>
            <a:pPr lvl="1" algn="ctr" defTabSz="863600">
              <a:spcBef>
                <a:spcPct val="25000"/>
              </a:spcBef>
              <a:buClr>
                <a:srgbClr val="FF6600"/>
              </a:buClr>
            </a:pPr>
            <a:r>
              <a:rPr lang="fr-FR" sz="2000" b="0" dirty="0">
                <a:latin typeface="Bodoni MT" panose="02070603080606020203" pitchFamily="18" charset="0"/>
                <a:cs typeface="Aparajita" panose="020B0604020202020204" pitchFamily="34" charset="0"/>
              </a:rPr>
              <a:t>1 pack carton : 15 L de FLIGHT</a:t>
            </a:r>
            <a:r>
              <a:rPr lang="fr-FR" sz="2000" b="0" baseline="30000" dirty="0">
                <a:latin typeface="Bodoni MT" panose="02070603080606020203" pitchFamily="18" charset="0"/>
                <a:cs typeface="Aparajita" panose="020B0604020202020204" pitchFamily="34" charset="0"/>
              </a:rPr>
              <a:t>®</a:t>
            </a:r>
            <a:r>
              <a:rPr lang="fr-FR" sz="2000" b="0" dirty="0">
                <a:latin typeface="Bodoni MT" panose="02070603080606020203" pitchFamily="18" charset="0"/>
                <a:cs typeface="Aparajita" panose="020B0604020202020204" pitchFamily="34" charset="0"/>
              </a:rPr>
              <a:t> + 0,5 Kg </a:t>
            </a:r>
            <a:r>
              <a:rPr lang="fr-FR" sz="20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d’HAUBAN</a:t>
            </a:r>
            <a:r>
              <a:rPr lang="fr-FR" sz="2000" b="0" baseline="3000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®</a:t>
            </a:r>
          </a:p>
          <a:p>
            <a:pPr algn="ctr"/>
            <a:r>
              <a:rPr lang="fr-FR" sz="2400" b="0" dirty="0">
                <a:latin typeface="Bodoni MT" panose="02070603080606020203" pitchFamily="18" charset="0"/>
              </a:rPr>
              <a:t>Désherbage d'automne </a:t>
            </a:r>
            <a:r>
              <a:rPr lang="fr-FR" sz="2400" b="0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blés, orges </a:t>
            </a:r>
            <a:r>
              <a:rPr lang="fr-FR" sz="2400" b="0" dirty="0">
                <a:latin typeface="Bodoni MT" panose="02070603080606020203" pitchFamily="18" charset="0"/>
              </a:rPr>
              <a:t>et </a:t>
            </a:r>
            <a:r>
              <a:rPr lang="fr-FR" sz="2400" dirty="0" smtClean="0">
                <a:solidFill>
                  <a:srgbClr val="FF6600"/>
                </a:solidFill>
                <a:latin typeface="Bodoni MT" panose="02070603080606020203" pitchFamily="18" charset="0"/>
              </a:rPr>
              <a:t>triticales </a:t>
            </a:r>
          </a:p>
          <a:p>
            <a:pPr algn="ctr"/>
            <a:r>
              <a:rPr lang="fr-FR" sz="1800" b="0" dirty="0" smtClean="0">
                <a:latin typeface="Bodoni MT" panose="02070603080606020203" pitchFamily="18" charset="0"/>
              </a:rPr>
              <a:t>En </a:t>
            </a:r>
            <a:r>
              <a:rPr lang="fr-FR" sz="1800" b="0" dirty="0">
                <a:latin typeface="Bodoni MT" panose="02070603080606020203" pitchFamily="18" charset="0"/>
              </a:rPr>
              <a:t>pré et en post levée précoce des </a:t>
            </a:r>
            <a:r>
              <a:rPr lang="fr-FR" sz="1800" b="0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blés </a:t>
            </a:r>
            <a:r>
              <a:rPr lang="fr-FR" sz="1800" b="0" dirty="0">
                <a:solidFill>
                  <a:srgbClr val="FF0000"/>
                </a:solidFill>
                <a:latin typeface="Bodoni MT" panose="02070603080606020203" pitchFamily="18" charset="0"/>
              </a:rPr>
              <a:t>et </a:t>
            </a:r>
            <a:r>
              <a:rPr lang="fr-FR" sz="1800" b="0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orges d’hiver </a:t>
            </a:r>
          </a:p>
          <a:p>
            <a:pPr algn="ctr"/>
            <a:r>
              <a:rPr lang="fr-FR" sz="1800" b="0" dirty="0" smtClean="0">
                <a:latin typeface="Bodoni MT" panose="02070603080606020203" pitchFamily="18" charset="0"/>
              </a:rPr>
              <a:t>En </a:t>
            </a:r>
            <a:r>
              <a:rPr lang="fr-FR" sz="1800" b="0" dirty="0">
                <a:latin typeface="Bodoni MT" panose="02070603080606020203" pitchFamily="18" charset="0"/>
              </a:rPr>
              <a:t>post levée stricte du triticale </a:t>
            </a:r>
          </a:p>
        </p:txBody>
      </p:sp>
      <p:sp>
        <p:nvSpPr>
          <p:cNvPr id="2064" name="Rectangle 75"/>
          <p:cNvSpPr>
            <a:spLocks noChangeArrowheads="1"/>
          </p:cNvSpPr>
          <p:nvPr/>
        </p:nvSpPr>
        <p:spPr bwMode="auto">
          <a:xfrm>
            <a:off x="642008" y="1098228"/>
            <a:ext cx="64008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77800" indent="-177800" algn="ctr" defTabSz="863600">
              <a:spcBef>
                <a:spcPct val="20000"/>
              </a:spcBef>
              <a:buClr>
                <a:srgbClr val="C50022"/>
              </a:buClr>
              <a:tabLst>
                <a:tab pos="177800" algn="l"/>
                <a:tab pos="450850" algn="l"/>
              </a:tabLst>
            </a:pPr>
            <a:endParaRPr lang="fr-FR" sz="18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</p:txBody>
      </p:sp>
      <p:pic>
        <p:nvPicPr>
          <p:cNvPr id="2065" name="Picture 76" descr="Phrase_UIPP_2011_2l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9974263"/>
            <a:ext cx="730885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108223" y="6146770"/>
            <a:ext cx="7355962" cy="194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u="sng" dirty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Désherbage </a:t>
            </a:r>
            <a:r>
              <a:rPr lang="fr-FR" sz="1800" u="sng" dirty="0" smtClean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complet à </a:t>
            </a:r>
            <a:r>
              <a:rPr lang="fr-FR" sz="1800" u="sng" dirty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l’automne :</a:t>
            </a:r>
            <a:r>
              <a:rPr lang="fr-FR" sz="1800" dirty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 </a:t>
            </a:r>
            <a:endParaRPr lang="fr-FR" sz="1800" dirty="0" smtClean="0">
              <a:solidFill>
                <a:srgbClr val="FF9933"/>
              </a:solidFill>
              <a:latin typeface="Bodoni MT" panose="02070603080606020203" pitchFamily="18" charset="0"/>
              <a:cs typeface="Aparajita" panose="020B0604020202020204" pitchFamily="34" charset="0"/>
            </a:endParaRPr>
          </a:p>
          <a:p>
            <a:pPr lvl="1"/>
            <a:r>
              <a:rPr lang="fr-FR" sz="180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1 pack </a:t>
            </a:r>
            <a:r>
              <a:rPr lang="fr-FR" sz="1800" dirty="0" err="1" smtClean="0">
                <a:latin typeface="Bodoni MT" panose="02070603080606020203" pitchFamily="18" charset="0"/>
                <a:cs typeface="Aparajita" panose="020B0604020202020204" pitchFamily="34" charset="0"/>
              </a:rPr>
              <a:t>Orblé</a:t>
            </a:r>
            <a:r>
              <a:rPr lang="fr-FR" sz="180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 net / 5-6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ha 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(flore </a:t>
            </a:r>
            <a:r>
              <a:rPr lang="fr-FR" sz="1800" b="0" dirty="0" err="1">
                <a:latin typeface="Bodoni MT" panose="02070603080606020203" pitchFamily="18" charset="0"/>
                <a:cs typeface="Aparajita" panose="020B0604020202020204" pitchFamily="34" charset="0"/>
              </a:rPr>
              <a:t>dicots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 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et pâturins) </a:t>
            </a:r>
          </a:p>
          <a:p>
            <a:pPr algn="ctr"/>
            <a:r>
              <a:rPr lang="fr-FR" sz="2000" b="0" dirty="0" smtClean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ou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	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u="sng" dirty="0" smtClean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Programme </a:t>
            </a:r>
            <a:r>
              <a:rPr lang="fr-FR" sz="1800" u="sng" dirty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:</a:t>
            </a:r>
            <a:r>
              <a:rPr lang="fr-FR" sz="1800" dirty="0">
                <a:solidFill>
                  <a:srgbClr val="FF9933"/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1 pack </a:t>
            </a:r>
            <a:r>
              <a:rPr lang="fr-FR" sz="1800" dirty="0" err="1" smtClean="0">
                <a:latin typeface="Bodoni MT" panose="02070603080606020203" pitchFamily="18" charset="0"/>
                <a:cs typeface="Aparajita" panose="020B0604020202020204" pitchFamily="34" charset="0"/>
              </a:rPr>
              <a:t>Orblé</a:t>
            </a:r>
            <a:r>
              <a:rPr lang="fr-FR" sz="180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 net / 9-10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ha 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pour un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nettoyage à l’automne </a:t>
            </a:r>
            <a:r>
              <a:rPr lang="fr-FR" sz="2400" dirty="0">
                <a:latin typeface="Bodoni MT" panose="02070603080606020203" pitchFamily="18" charset="0"/>
                <a:cs typeface="Aparajita" panose="020B0604020202020204" pitchFamily="34" charset="0"/>
              </a:rPr>
              <a:t>puis</a:t>
            </a:r>
            <a:r>
              <a:rPr lang="fr-FR" sz="2000" dirty="0">
                <a:latin typeface="Bodoni MT" panose="02070603080606020203" pitchFamily="18" charset="0"/>
                <a:cs typeface="Aparajita" panose="020B0604020202020204" pitchFamily="34" charset="0"/>
              </a:rPr>
              <a:t>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rattrapage en sortie d’hiver 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avec une solution adaptée à la flore.</a:t>
            </a:r>
          </a:p>
          <a:p>
            <a:pPr lvl="1" algn="ctr">
              <a:spcBef>
                <a:spcPct val="25000"/>
              </a:spcBef>
              <a:buClr>
                <a:srgbClr val="FF6600"/>
              </a:buClr>
            </a:pPr>
            <a:endParaRPr lang="fr-FR" sz="18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</p:txBody>
      </p:sp>
      <p:pic>
        <p:nvPicPr>
          <p:cNvPr id="1026" name="Picture 2" descr="http://p8.storage.canalblog.com/89/28/419671/54095758_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767" y="2701568"/>
            <a:ext cx="1963611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miglo.net/download/ble-1280x8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479" y="2701568"/>
            <a:ext cx="2189043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lafranceagricole.fr/Thumb/450/var/gfa/storage/images/actualites/private/recoltes_la_production_d_orge_d_hiver_et_de_colza_en_hausse_en_2008/2251930-2-fre-FR/recoltes_la_production_d_orge_d_hiver_et_de_colza_en_hausse_en_200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11" y="2701568"/>
            <a:ext cx="2079960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7" name="Rectangle 366"/>
          <p:cNvSpPr/>
          <p:nvPr/>
        </p:nvSpPr>
        <p:spPr>
          <a:xfrm>
            <a:off x="180231" y="4069720"/>
            <a:ext cx="4273093" cy="9002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>
              <a:spcBef>
                <a:spcPct val="25000"/>
              </a:spcBef>
              <a:buClr>
                <a:srgbClr val="FF6600"/>
              </a:buClr>
            </a:pP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En </a:t>
            </a:r>
            <a:r>
              <a:rPr lang="fr-FR" sz="1800" b="0" dirty="0" err="1" smtClean="0">
                <a:latin typeface="Bodoni MT" panose="02070603080606020203" pitchFamily="18" charset="0"/>
                <a:cs typeface="Aparajita" panose="020B0604020202020204" pitchFamily="34" charset="0"/>
              </a:rPr>
              <a:t>pré-levée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ou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 en post-levée précoce </a:t>
            </a:r>
          </a:p>
          <a:p>
            <a:pPr lvl="1">
              <a:spcBef>
                <a:spcPct val="25000"/>
              </a:spcBef>
              <a:buClr>
                <a:srgbClr val="FF6600"/>
              </a:buClr>
            </a:pP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     de 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1 à 3 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f. 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des b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lés et orges</a:t>
            </a:r>
            <a:endParaRPr lang="fr-FR" sz="18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2234" name="Rectangle 2233"/>
          <p:cNvSpPr/>
          <p:nvPr/>
        </p:nvSpPr>
        <p:spPr>
          <a:xfrm>
            <a:off x="5004767" y="4050556"/>
            <a:ext cx="1963612" cy="92333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>
              <a:spcBef>
                <a:spcPct val="25000"/>
              </a:spcBef>
              <a:buClr>
                <a:srgbClr val="FF6600"/>
              </a:buClr>
            </a:pP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Post-levée précoce </a:t>
            </a:r>
            <a:r>
              <a:rPr lang="fr-FR" sz="1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de </a:t>
            </a:r>
            <a:r>
              <a:rPr lang="fr-FR" sz="1800" b="0" dirty="0">
                <a:latin typeface="Bodoni MT" panose="02070603080606020203" pitchFamily="18" charset="0"/>
                <a:cs typeface="Aparajita" panose="020B0604020202020204" pitchFamily="34" charset="0"/>
              </a:rPr>
              <a:t>1 à 3 f. des triticales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-323825" y="2159184"/>
            <a:ext cx="2234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lvl="1" indent="-457200">
              <a:spcBef>
                <a:spcPct val="25000"/>
              </a:spcBef>
              <a:buClr>
                <a:srgbClr val="FF6600"/>
              </a:buClr>
              <a:buBlip>
                <a:blip r:embed="rId6"/>
              </a:buBlip>
            </a:pPr>
            <a:r>
              <a:rPr lang="fr-FR" sz="2800" dirty="0" smtClean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Quand?</a:t>
            </a:r>
            <a:endParaRPr lang="fr-FR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71" name="Rectangle 370"/>
          <p:cNvSpPr/>
          <p:nvPr/>
        </p:nvSpPr>
        <p:spPr>
          <a:xfrm>
            <a:off x="-251817" y="5634732"/>
            <a:ext cx="3203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lvl="1" indent="-457200">
              <a:spcBef>
                <a:spcPct val="25000"/>
              </a:spcBef>
              <a:buClr>
                <a:srgbClr val="FF6600"/>
              </a:buClr>
              <a:buBlip>
                <a:blip r:embed="rId6"/>
              </a:buBlip>
            </a:pPr>
            <a:r>
              <a:rPr lang="fr-FR" sz="2800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A quelle dose?</a:t>
            </a:r>
          </a:p>
        </p:txBody>
      </p:sp>
      <p:sp>
        <p:nvSpPr>
          <p:cNvPr id="373" name="Rectangle 4"/>
          <p:cNvSpPr>
            <a:spLocks noChangeArrowheads="1"/>
          </p:cNvSpPr>
          <p:nvPr/>
        </p:nvSpPr>
        <p:spPr bwMode="auto">
          <a:xfrm>
            <a:off x="36215" y="8426201"/>
            <a:ext cx="388843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863600">
              <a:spcBef>
                <a:spcPct val="35000"/>
              </a:spcBef>
            </a:pPr>
            <a:r>
              <a:rPr lang="fr-FR" sz="1400" u="sng" dirty="0" smtClean="0">
                <a:latin typeface="Bodoni MT" panose="02070603080606020203" pitchFamily="18" charset="0"/>
                <a:cs typeface="Aparajita" panose="020B0604020202020204" pitchFamily="34" charset="0"/>
              </a:rPr>
              <a:t>Sol </a:t>
            </a:r>
            <a:r>
              <a:rPr lang="fr-FR" sz="1400" u="sng" dirty="0">
                <a:latin typeface="Bodoni MT" panose="02070603080606020203" pitchFamily="18" charset="0"/>
                <a:cs typeface="Aparajita" panose="020B0604020202020204" pitchFamily="34" charset="0"/>
              </a:rPr>
              <a:t>:</a:t>
            </a: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Bonne préparation du semis, peu motteux</a:t>
            </a: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	Semis régulier bien couvert à au moins 2,5 cm</a:t>
            </a:r>
          </a:p>
          <a:p>
            <a:pPr lvl="2"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Bonnes conditions d’humidité </a:t>
            </a: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Eviter </a:t>
            </a: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les sols sableux ou </a:t>
            </a:r>
            <a:r>
              <a:rPr lang="fr-FR" sz="1400" b="0" dirty="0" err="1">
                <a:latin typeface="Bodoni MT" panose="02070603080606020203" pitchFamily="18" charset="0"/>
                <a:cs typeface="Aparajita" panose="020B0604020202020204" pitchFamily="34" charset="0"/>
              </a:rPr>
              <a:t>hydromorphes</a:t>
            </a:r>
            <a:endParaRPr lang="fr-FR" sz="14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Eviter </a:t>
            </a: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de traiter si de fortes pluies sont </a:t>
            </a:r>
            <a:r>
              <a:rPr lang="fr-FR" sz="14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annoncées</a:t>
            </a:r>
            <a:endParaRPr lang="fr-FR" sz="14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</p:txBody>
      </p:sp>
      <p:sp>
        <p:nvSpPr>
          <p:cNvPr id="374" name="Rectangle 373"/>
          <p:cNvSpPr/>
          <p:nvPr/>
        </p:nvSpPr>
        <p:spPr>
          <a:xfrm>
            <a:off x="-251817" y="7938988"/>
            <a:ext cx="2720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lvl="1" indent="-457200">
              <a:spcBef>
                <a:spcPct val="25000"/>
              </a:spcBef>
              <a:buClr>
                <a:srgbClr val="FF6600"/>
              </a:buClr>
              <a:buBlip>
                <a:blip r:embed="rId6"/>
              </a:buBlip>
            </a:pPr>
            <a:r>
              <a:rPr lang="fr-FR" sz="2800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Comment?</a:t>
            </a:r>
          </a:p>
        </p:txBody>
      </p:sp>
      <p:sp>
        <p:nvSpPr>
          <p:cNvPr id="2235" name="ZoneTexte 2234"/>
          <p:cNvSpPr txBox="1"/>
          <p:nvPr/>
        </p:nvSpPr>
        <p:spPr>
          <a:xfrm>
            <a:off x="5004767" y="2341528"/>
            <a:ext cx="1963612" cy="369332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! </a:t>
            </a:r>
            <a:r>
              <a:rPr lang="fr-FR" sz="1600" dirty="0" smtClean="0"/>
              <a:t> 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NOUVEAU !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882353" y="5049957"/>
            <a:ext cx="61386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b="0" i="1" dirty="0" smtClean="0">
                <a:latin typeface="Bodoni MT" panose="02070603080606020203" pitchFamily="18" charset="0"/>
              </a:rPr>
              <a:t>Désherber </a:t>
            </a:r>
            <a:r>
              <a:rPr lang="fr-FR" sz="1600" b="0" i="1" dirty="0">
                <a:latin typeface="Bodoni MT" panose="02070603080606020203" pitchFamily="18" charset="0"/>
              </a:rPr>
              <a:t>à l’automne </a:t>
            </a:r>
            <a:r>
              <a:rPr lang="fr-FR" sz="1600" b="0" i="1" dirty="0" smtClean="0">
                <a:latin typeface="Bodoni MT" panose="02070603080606020203" pitchFamily="18" charset="0"/>
              </a:rPr>
              <a:t>permet de gagner 7 </a:t>
            </a:r>
            <a:r>
              <a:rPr lang="fr-FR" sz="1600" b="0" i="1" dirty="0" err="1">
                <a:latin typeface="Bodoni MT" panose="02070603080606020203" pitchFamily="18" charset="0"/>
              </a:rPr>
              <a:t>qx</a:t>
            </a:r>
            <a:r>
              <a:rPr lang="fr-FR" sz="1600" b="0" i="1" dirty="0">
                <a:latin typeface="Bodoni MT" panose="02070603080606020203" pitchFamily="18" charset="0"/>
              </a:rPr>
              <a:t>/ha </a:t>
            </a:r>
            <a:endParaRPr lang="fr-FR" sz="1600" b="0" i="1" dirty="0" smtClean="0">
              <a:latin typeface="Bodoni MT" panose="02070603080606020203" pitchFamily="18" charset="0"/>
            </a:endParaRPr>
          </a:p>
          <a:p>
            <a:pPr algn="ctr"/>
            <a:r>
              <a:rPr lang="fr-FR" sz="1600" b="0" i="1" dirty="0">
                <a:latin typeface="Bodoni MT" panose="02070603080606020203" pitchFamily="18" charset="0"/>
              </a:rPr>
              <a:t>p</a:t>
            </a:r>
            <a:r>
              <a:rPr lang="fr-FR" sz="1600" b="0" i="1" dirty="0" smtClean="0">
                <a:latin typeface="Bodoni MT" panose="02070603080606020203" pitchFamily="18" charset="0"/>
              </a:rPr>
              <a:t>ar rapport au désherbage de </a:t>
            </a:r>
            <a:r>
              <a:rPr lang="fr-FR" sz="1600" b="0" i="1" dirty="0">
                <a:latin typeface="Bodoni MT" panose="02070603080606020203" pitchFamily="18" charset="0"/>
              </a:rPr>
              <a:t>sortie d’hiver </a:t>
            </a:r>
            <a:r>
              <a:rPr lang="fr-FR" sz="1100" b="0" i="1" dirty="0" smtClean="0">
                <a:latin typeface="Bodoni MT" panose="02070603080606020203" pitchFamily="18" charset="0"/>
              </a:rPr>
              <a:t>(source ARVALIS – Institut du Végétal)</a:t>
            </a:r>
            <a:endParaRPr lang="fr-FR" sz="1600" b="0" i="1" dirty="0">
              <a:latin typeface="Bodoni MT" panose="02070603080606020203" pitchFamily="18" charset="0"/>
            </a:endParaRPr>
          </a:p>
        </p:txBody>
      </p:sp>
      <p:sp>
        <p:nvSpPr>
          <p:cNvPr id="2236" name="Rectangle 2235"/>
          <p:cNvSpPr/>
          <p:nvPr/>
        </p:nvSpPr>
        <p:spPr>
          <a:xfrm>
            <a:off x="3890813" y="8426201"/>
            <a:ext cx="377825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u="sng" dirty="0">
                <a:latin typeface="Bodoni MT" panose="02070603080606020203" pitchFamily="18" charset="0"/>
                <a:cs typeface="Aparajita" panose="020B0604020202020204" pitchFamily="34" charset="0"/>
              </a:rPr>
              <a:t>Culture:</a:t>
            </a: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Ne pas traiter sur céréales déchaussées.</a:t>
            </a: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Ne pas appliquer sur céréales stressées ou en mauvais état végétatif. </a:t>
            </a:r>
          </a:p>
          <a:p>
            <a:pPr defTabSz="863600" rtl="1">
              <a:buClr>
                <a:srgbClr val="006600"/>
              </a:buClr>
              <a:tabLst>
                <a:tab pos="180975" algn="l"/>
              </a:tabLst>
            </a:pPr>
            <a:r>
              <a:rPr lang="fr-FR" sz="1400" b="0" dirty="0">
                <a:latin typeface="Bodoni MT" panose="02070603080606020203" pitchFamily="18" charset="0"/>
                <a:cs typeface="Aparajita" panose="020B0604020202020204" pitchFamily="34" charset="0"/>
              </a:rPr>
              <a:t>Ne pas rouler ou herser la culture dans les jours qui précèdent ou qui suivent l’application.</a:t>
            </a:r>
          </a:p>
        </p:txBody>
      </p:sp>
      <p:pic>
        <p:nvPicPr>
          <p:cNvPr id="1275" name="Picture 251" descr="http://www.test-air.fr/testair_images/imagesCAKNSJJB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31" y="4977368"/>
            <a:ext cx="523388" cy="56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oneTexte 19"/>
          <p:cNvSpPr txBox="1"/>
          <p:nvPr/>
        </p:nvSpPr>
        <p:spPr>
          <a:xfrm rot="1299339">
            <a:off x="5994663" y="270529"/>
            <a:ext cx="1666310" cy="369332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! </a:t>
            </a:r>
            <a:r>
              <a:rPr lang="fr-FR" sz="1600" dirty="0" smtClean="0"/>
              <a:t>  </a:t>
            </a:r>
            <a:r>
              <a:rPr lang="fr-FR" sz="1800" dirty="0">
                <a:latin typeface="Bodoni MT" panose="02070603080606020203" pitchFamily="18" charset="0"/>
                <a:cs typeface="Aparajita" panose="020B0604020202020204" pitchFamily="34" charset="0"/>
              </a:rPr>
              <a:t>NOUVEAU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73"/>
          <p:cNvSpPr>
            <a:spLocks noChangeArrowheads="1"/>
          </p:cNvSpPr>
          <p:nvPr/>
        </p:nvSpPr>
        <p:spPr bwMode="auto">
          <a:xfrm>
            <a:off x="-323850" y="147638"/>
            <a:ext cx="82804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86411" tIns="43205" rIns="86411" bIns="43205" anchor="ctr"/>
          <a:lstStyle/>
          <a:p>
            <a:endParaRPr lang="fr-FR">
              <a:solidFill>
                <a:srgbClr val="FFFF00"/>
              </a:solidFill>
            </a:endParaRPr>
          </a:p>
        </p:txBody>
      </p:sp>
      <p:sp>
        <p:nvSpPr>
          <p:cNvPr id="3078" name="Text Box 109"/>
          <p:cNvSpPr txBox="1">
            <a:spLocks noChangeArrowheads="1"/>
          </p:cNvSpPr>
          <p:nvPr/>
        </p:nvSpPr>
        <p:spPr bwMode="auto">
          <a:xfrm>
            <a:off x="51892" y="6465565"/>
            <a:ext cx="2792636" cy="384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85725" indent="-85725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FLIGHT</a:t>
            </a:r>
            <a:r>
              <a:rPr lang="fr-FR" sz="700" b="0" baseline="30000" dirty="0"/>
              <a:t>®</a:t>
            </a:r>
            <a:r>
              <a:rPr lang="fr-FR" sz="700" b="0" dirty="0"/>
              <a:t> : marque déposée BASF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 smtClean="0"/>
              <a:t>AMM n</a:t>
            </a:r>
            <a:r>
              <a:rPr lang="fr-FR" sz="700" b="0" dirty="0"/>
              <a:t>° : 2090009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composition : 7,5 g/L </a:t>
            </a:r>
            <a:r>
              <a:rPr lang="fr-FR" sz="700" b="0" dirty="0" err="1"/>
              <a:t>picolinafen</a:t>
            </a:r>
            <a:r>
              <a:rPr lang="fr-FR" sz="700" b="0" dirty="0"/>
              <a:t> + 330g/L </a:t>
            </a:r>
            <a:r>
              <a:rPr lang="fr-FR" sz="700" b="0" dirty="0" err="1"/>
              <a:t>pendiméthaline</a:t>
            </a:r>
            <a:endParaRPr lang="fr-FR" sz="700" b="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formulation : suspension concentrée (SC)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dose homologuée : 4 L/ha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usages autorisés : désherbage du blé tendre d'hiver, blé dur d'hiver, orge </a:t>
            </a:r>
            <a:r>
              <a:rPr lang="fr-FR" sz="700" b="0" dirty="0" smtClean="0"/>
              <a:t>d'hiver et triticale</a:t>
            </a:r>
            <a:endParaRPr lang="fr-FR" sz="700" b="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classement toxicologique : Attention – H 400 : très toxique pour les organismes aquatiques. – H410 : très toxique pour les organismes aquatiques, entraîne des effets néfastes à long terme.</a:t>
            </a:r>
            <a:endParaRPr lang="fr-FR" sz="70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Délai entre une application de </a:t>
            </a:r>
            <a:r>
              <a:rPr lang="fr-FR" sz="700" b="0" dirty="0" err="1"/>
              <a:t>pendiméthaline</a:t>
            </a:r>
            <a:r>
              <a:rPr lang="fr-FR" sz="700" b="0" dirty="0"/>
              <a:t> et le semis ou la plantation de : - légumes racines et tubercules : 190 jours - betterave à sucre : 300 jours – cultures de crucifères : 250 jours - légumes bulbes, légumes feuilles, avoine et autres cultures : 200 jours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Distance aux points d’eau : 20 mètres </a:t>
            </a:r>
            <a:r>
              <a:rPr lang="fr-FR" sz="700" b="0" dirty="0" smtClean="0"/>
              <a:t>–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 smtClean="0"/>
              <a:t>Délai </a:t>
            </a:r>
            <a:r>
              <a:rPr lang="fr-FR" sz="700" b="0" dirty="0"/>
              <a:t>de rentrée dans la parcelle : 6 heures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délai avant </a:t>
            </a:r>
            <a:r>
              <a:rPr lang="fr-FR" sz="700" b="0" dirty="0" smtClean="0"/>
              <a:t>récolte, stade limite d’application : BBCH 25</a:t>
            </a:r>
            <a:endParaRPr lang="fr-FR" sz="700" b="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 smtClean="0"/>
              <a:t>Nombre </a:t>
            </a:r>
            <a:r>
              <a:rPr lang="fr-FR" sz="700" b="0" dirty="0"/>
              <a:t>maximum d’application : 1 par an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Contient de la </a:t>
            </a:r>
            <a:r>
              <a:rPr lang="fr-FR" sz="700" b="0" dirty="0" err="1"/>
              <a:t>pendiméthaline</a:t>
            </a:r>
            <a:r>
              <a:rPr lang="fr-FR" sz="700" b="0" dirty="0"/>
              <a:t> et de la 1,2-benzsothiazolin-3-one, peut provoquer des réactions allergiques.</a:t>
            </a:r>
          </a:p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Un minimum de deux rinçages du bidon est nécessaire</a:t>
            </a:r>
            <a:br>
              <a:rPr lang="fr-FR" sz="700" b="0" dirty="0"/>
            </a:br>
            <a:r>
              <a:rPr lang="fr-FR" sz="700" b="0" dirty="0"/>
              <a:t> (</a:t>
            </a:r>
            <a:r>
              <a:rPr lang="fr-FR" sz="700" b="0" dirty="0" smtClean="0"/>
              <a:t>3 rinçages </a:t>
            </a:r>
            <a:r>
              <a:rPr lang="fr-FR" sz="700" b="0" dirty="0"/>
              <a:t>pour </a:t>
            </a:r>
            <a:r>
              <a:rPr lang="fr-FR" sz="700" b="0" dirty="0" smtClean="0"/>
              <a:t> ADIVALOR </a:t>
            </a:r>
            <a:r>
              <a:rPr lang="fr-FR" sz="700" b="0" dirty="0"/>
              <a:t>pour tous les bidons)</a:t>
            </a:r>
          </a:p>
        </p:txBody>
      </p:sp>
      <p:sp>
        <p:nvSpPr>
          <p:cNvPr id="3080" name="Rectangle 121"/>
          <p:cNvSpPr>
            <a:spLocks noChangeArrowheads="1"/>
          </p:cNvSpPr>
          <p:nvPr/>
        </p:nvSpPr>
        <p:spPr bwMode="auto">
          <a:xfrm>
            <a:off x="143940" y="6175995"/>
            <a:ext cx="2631009" cy="2508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  <a:extLst/>
        </p:spPr>
        <p:txBody>
          <a:bodyPr wrap="none" lIns="86411" tIns="43205" rIns="86411" bIns="43205" anchor="ctr"/>
          <a:lstStyle/>
          <a:p>
            <a:pPr defTabSz="863600"/>
            <a:r>
              <a:rPr lang="fr-FR" sz="1300" dirty="0">
                <a:solidFill>
                  <a:schemeClr val="bg1"/>
                </a:solidFill>
              </a:rPr>
              <a:t>Fiche d'identité FLIGHT</a:t>
            </a:r>
            <a:r>
              <a:rPr lang="fr-FR" sz="1300" baseline="30000" dirty="0">
                <a:solidFill>
                  <a:schemeClr val="bg1"/>
                </a:solidFill>
              </a:rPr>
              <a:t>®</a:t>
            </a:r>
          </a:p>
        </p:txBody>
      </p:sp>
      <p:sp>
        <p:nvSpPr>
          <p:cNvPr id="3087" name="Rectangle 237"/>
          <p:cNvSpPr>
            <a:spLocks noChangeArrowheads="1"/>
          </p:cNvSpPr>
          <p:nvPr/>
        </p:nvSpPr>
        <p:spPr bwMode="auto">
          <a:xfrm>
            <a:off x="3636615" y="9883204"/>
            <a:ext cx="387339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863600"/>
            <a:r>
              <a:rPr lang="fr-FR" sz="700" b="0" dirty="0" smtClean="0"/>
              <a:t>Octobre 2014 </a:t>
            </a:r>
            <a:r>
              <a:rPr lang="fr-FR" sz="700" b="0" dirty="0"/>
              <a:t>- Annule et remplace toute version précédente. Avant toute utilisation, </a:t>
            </a:r>
            <a:endParaRPr lang="fr-FR" sz="700" b="0" dirty="0" smtClean="0"/>
          </a:p>
          <a:p>
            <a:pPr algn="just" defTabSz="863600"/>
            <a:r>
              <a:rPr lang="fr-FR" sz="700" b="0" dirty="0" smtClean="0"/>
              <a:t>lire </a:t>
            </a:r>
            <a:r>
              <a:rPr lang="fr-FR" sz="700" b="0" dirty="0"/>
              <a:t>attentivement l’étiquette et respecter strictement les usages, doses et conditions d’emploi. </a:t>
            </a:r>
            <a:endParaRPr lang="fr-FR" sz="700" dirty="0"/>
          </a:p>
        </p:txBody>
      </p:sp>
      <p:sp>
        <p:nvSpPr>
          <p:cNvPr id="3089" name="Text Box 251"/>
          <p:cNvSpPr txBox="1">
            <a:spLocks noChangeArrowheads="1"/>
          </p:cNvSpPr>
          <p:nvPr/>
        </p:nvSpPr>
        <p:spPr bwMode="auto">
          <a:xfrm>
            <a:off x="2774950" y="6498828"/>
            <a:ext cx="2520950" cy="280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85725" indent="-85725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HAUBAN</a:t>
            </a:r>
            <a:r>
              <a:rPr lang="fr-FR" sz="700" b="0" baseline="30000" dirty="0"/>
              <a:t>®</a:t>
            </a:r>
            <a:r>
              <a:rPr lang="fr-FR" sz="700" b="0" dirty="0"/>
              <a:t> : marque déposée Dow </a:t>
            </a:r>
            <a:r>
              <a:rPr lang="fr-FR" sz="700" b="0" dirty="0" err="1"/>
              <a:t>AgroSciences</a:t>
            </a:r>
            <a:endParaRPr lang="fr-FR" sz="700" b="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 smtClean="0"/>
              <a:t>AMM n</a:t>
            </a:r>
            <a:r>
              <a:rPr lang="fr-FR" sz="700" b="0" dirty="0"/>
              <a:t>° : 2080094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composition : 61% d'</a:t>
            </a:r>
            <a:r>
              <a:rPr lang="fr-FR" sz="700" b="0" dirty="0" err="1"/>
              <a:t>isoxaben</a:t>
            </a:r>
            <a:r>
              <a:rPr lang="fr-FR" sz="700" b="0" dirty="0"/>
              <a:t>* + 4% de </a:t>
            </a:r>
            <a:r>
              <a:rPr lang="fr-FR" sz="700" b="0" dirty="0" err="1"/>
              <a:t>florasulame</a:t>
            </a:r>
            <a:r>
              <a:rPr lang="fr-FR" sz="700" b="0" dirty="0"/>
              <a:t>*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formulation : granulés </a:t>
            </a:r>
            <a:r>
              <a:rPr lang="fr-FR" sz="700" b="0" dirty="0" err="1"/>
              <a:t>dispersible</a:t>
            </a:r>
            <a:r>
              <a:rPr lang="fr-FR" sz="700" b="0" dirty="0"/>
              <a:t> (WG)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dose homologuée en céréales : 100 g/ha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usages autorisés : désherbage des céréales d'hiver : blé tendre, </a:t>
            </a:r>
            <a:r>
              <a:rPr lang="fr-FR" sz="700" b="0" dirty="0" smtClean="0"/>
              <a:t>triticale, blé </a:t>
            </a:r>
            <a:r>
              <a:rPr lang="fr-FR" sz="700" b="0" dirty="0"/>
              <a:t>dur, orge, </a:t>
            </a:r>
            <a:r>
              <a:rPr lang="fr-FR" sz="700" b="0" dirty="0" smtClean="0"/>
              <a:t>avoine et seigle.</a:t>
            </a:r>
            <a:endParaRPr lang="fr-FR" sz="700" b="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classement toxicologique : N dangereux pour l'environnement </a:t>
            </a:r>
            <a:r>
              <a:rPr lang="fr-FR" sz="700" b="0" dirty="0" smtClean="0"/>
              <a:t>– Xi  irritant - </a:t>
            </a:r>
            <a:r>
              <a:rPr lang="fr-FR" sz="700" b="0" dirty="0"/>
              <a:t>R43 peut entraîner une sensibilisation par contact avec la peau - R50/53 très toxique pour les organismes aquatiques, peut entraîner des effets néfastes à long terme pour l'environnement </a:t>
            </a:r>
            <a:r>
              <a:rPr lang="fr-FR" sz="700" b="0" dirty="0" smtClean="0"/>
              <a:t>aquatique.</a:t>
            </a:r>
            <a:endParaRPr lang="fr-FR" sz="700" b="0" dirty="0"/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zone non traitée : 5 mètres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délai de rentrée dans la parcelle : 48 heures (cf. arrêté du 12/09/06)</a:t>
            </a:r>
          </a:p>
          <a:p>
            <a:pPr algn="just" eaLnBrk="1" hangingPunct="1">
              <a:spcBef>
                <a:spcPct val="30000"/>
              </a:spcBef>
              <a:buFontTx/>
              <a:buChar char="•"/>
            </a:pPr>
            <a:r>
              <a:rPr lang="fr-FR" sz="700" b="0" dirty="0"/>
              <a:t>délai avant récolte : 200 jours</a:t>
            </a:r>
          </a:p>
          <a:p>
            <a:pPr algn="just" eaLnBrk="1" hangingPunct="1">
              <a:spcBef>
                <a:spcPct val="30000"/>
              </a:spcBef>
            </a:pPr>
            <a:r>
              <a:rPr lang="fr-FR" sz="700" b="0" dirty="0"/>
              <a:t>* substances actives brevetées et fabriquées par Dow </a:t>
            </a:r>
            <a:r>
              <a:rPr lang="fr-FR" sz="700" b="0" dirty="0" err="1"/>
              <a:t>Agrosciences</a:t>
            </a:r>
            <a:r>
              <a:rPr lang="fr-FR" sz="700" b="0" dirty="0"/>
              <a:t> 	</a:t>
            </a:r>
          </a:p>
          <a:p>
            <a:pPr algn="just" eaLnBrk="1" hangingPunct="1">
              <a:spcBef>
                <a:spcPct val="30000"/>
              </a:spcBef>
            </a:pPr>
            <a:endParaRPr lang="fr-FR" sz="700" b="0" i="1" dirty="0"/>
          </a:p>
        </p:txBody>
      </p:sp>
      <p:sp>
        <p:nvSpPr>
          <p:cNvPr id="3091" name="Rectangle 253"/>
          <p:cNvSpPr>
            <a:spLocks noChangeArrowheads="1"/>
          </p:cNvSpPr>
          <p:nvPr/>
        </p:nvSpPr>
        <p:spPr bwMode="auto">
          <a:xfrm>
            <a:off x="2905125" y="6175995"/>
            <a:ext cx="2268538" cy="2508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  <a:extLst/>
        </p:spPr>
        <p:txBody>
          <a:bodyPr wrap="none" lIns="86411" tIns="43205" rIns="86411" bIns="43205" anchor="ctr"/>
          <a:lstStyle/>
          <a:p>
            <a:pPr defTabSz="863600"/>
            <a:r>
              <a:rPr lang="fr-FR" sz="1300" dirty="0">
                <a:solidFill>
                  <a:schemeClr val="bg1"/>
                </a:solidFill>
              </a:rPr>
              <a:t>Fiche d'identité HAUBAN</a:t>
            </a:r>
            <a:r>
              <a:rPr lang="fr-FR" sz="1300" baseline="30000" dirty="0">
                <a:solidFill>
                  <a:schemeClr val="bg1"/>
                </a:solidFill>
              </a:rPr>
              <a:t>®</a:t>
            </a:r>
          </a:p>
        </p:txBody>
      </p:sp>
      <p:sp>
        <p:nvSpPr>
          <p:cNvPr id="3092" name="Rectangle 254"/>
          <p:cNvSpPr>
            <a:spLocks noChangeArrowheads="1"/>
          </p:cNvSpPr>
          <p:nvPr/>
        </p:nvSpPr>
        <p:spPr bwMode="auto">
          <a:xfrm>
            <a:off x="180975" y="10244138"/>
            <a:ext cx="6983413" cy="431154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863600"/>
            <a:r>
              <a:rPr lang="fr-FR" sz="700" b="0" dirty="0"/>
              <a:t>Protection utilisateur lors préparation </a:t>
            </a:r>
            <a:r>
              <a:rPr lang="fr-FR" sz="700" b="0" dirty="0" smtClean="0"/>
              <a:t>bouillie </a:t>
            </a:r>
            <a:r>
              <a:rPr lang="fr-FR" sz="700" b="0" dirty="0"/>
              <a:t>: gants en nitrile EN374, bottes, combinaison de travail  polyester/coton (65%/35%) </a:t>
            </a:r>
            <a:r>
              <a:rPr lang="fr-FR" sz="700" b="0" dirty="0" err="1" smtClean="0"/>
              <a:t>déperlante</a:t>
            </a:r>
            <a:r>
              <a:rPr lang="fr-FR" sz="700" b="0" dirty="0" smtClean="0"/>
              <a:t>,</a:t>
            </a:r>
          </a:p>
          <a:p>
            <a:pPr algn="ctr" defTabSz="863600"/>
            <a:r>
              <a:rPr lang="fr-FR" sz="700" b="0" dirty="0" smtClean="0"/>
              <a:t>blouse  </a:t>
            </a:r>
            <a:r>
              <a:rPr lang="fr-FR" sz="700" b="0" dirty="0"/>
              <a:t>Cat III type PB 3 manches longues ,lunettes de sécurité ou écran </a:t>
            </a:r>
            <a:r>
              <a:rPr lang="fr-FR" sz="700" b="0" dirty="0" smtClean="0"/>
              <a:t>facial.</a:t>
            </a:r>
            <a:endParaRPr lang="fr-FR" sz="700" b="0" dirty="0"/>
          </a:p>
        </p:txBody>
      </p:sp>
      <p:pic>
        <p:nvPicPr>
          <p:cNvPr id="3095" name="Picture 27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89" y="9747944"/>
            <a:ext cx="13906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Rectangle 75"/>
          <p:cNvSpPr>
            <a:spLocks noChangeArrowheads="1"/>
          </p:cNvSpPr>
          <p:nvPr/>
        </p:nvSpPr>
        <p:spPr bwMode="auto">
          <a:xfrm>
            <a:off x="476175" y="1217092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77800" indent="-177800" algn="ctr" defTabSz="863600">
              <a:spcBef>
                <a:spcPct val="20000"/>
              </a:spcBef>
              <a:buClr>
                <a:srgbClr val="C50022"/>
              </a:buClr>
              <a:tabLst>
                <a:tab pos="177800" algn="l"/>
                <a:tab pos="450850" algn="l"/>
              </a:tabLst>
            </a:pPr>
            <a:r>
              <a:rPr lang="fr-FR" sz="2000" dirty="0">
                <a:solidFill>
                  <a:schemeClr val="bg1"/>
                </a:solidFill>
                <a:cs typeface="Times New Roman" pitchFamily="18" charset="0"/>
              </a:rPr>
              <a:t>Désherbage </a:t>
            </a:r>
            <a:r>
              <a:rPr lang="fr-FR" sz="2000" dirty="0" smtClean="0">
                <a:solidFill>
                  <a:schemeClr val="bg1"/>
                </a:solidFill>
                <a:cs typeface="Times New Roman" pitchFamily="18" charset="0"/>
              </a:rPr>
              <a:t>d’automne </a:t>
            </a:r>
            <a:r>
              <a:rPr lang="fr-FR" sz="2000" dirty="0">
                <a:solidFill>
                  <a:schemeClr val="bg1"/>
                </a:solidFill>
                <a:cs typeface="Times New Roman" pitchFamily="18" charset="0"/>
              </a:rPr>
              <a:t>des </a:t>
            </a:r>
            <a:r>
              <a:rPr lang="fr-FR" sz="2000" dirty="0" smtClean="0">
                <a:solidFill>
                  <a:schemeClr val="bg1"/>
                </a:solidFill>
                <a:cs typeface="Times New Roman" pitchFamily="18" charset="0"/>
              </a:rPr>
              <a:t>blés et des orges</a:t>
            </a:r>
            <a:endParaRPr lang="fr-FR" sz="20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0231" y="2250356"/>
            <a:ext cx="78483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0" dirty="0" smtClean="0">
                <a:latin typeface="Bodoni MT" panose="02070603080606020203" pitchFamily="18" charset="0"/>
              </a:rPr>
              <a:t>Polyvalence blé-orge -triticale</a:t>
            </a:r>
            <a:endParaRPr lang="fr-FR" sz="2000" b="0" dirty="0">
              <a:latin typeface="Bodoni MT" panose="020706030806060202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0" dirty="0" smtClean="0">
                <a:latin typeface="Bodoni MT" panose="02070603080606020203" pitchFamily="18" charset="0"/>
              </a:rPr>
              <a:t>Prévention résistance : 4 modes d’action différents </a:t>
            </a:r>
            <a:r>
              <a:rPr lang="fr-FR" sz="1400" b="0" dirty="0" smtClean="0">
                <a:latin typeface="Bodoni MT" panose="02070603080606020203" pitchFamily="18" charset="0"/>
              </a:rPr>
              <a:t>(groupe F1, B, </a:t>
            </a:r>
            <a:r>
              <a:rPr lang="fr-FR" sz="1400" b="0" dirty="0">
                <a:latin typeface="Bodoni MT" panose="02070603080606020203" pitchFamily="18" charset="0"/>
              </a:rPr>
              <a:t>L</a:t>
            </a:r>
            <a:r>
              <a:rPr lang="fr-FR" sz="1400" b="0" dirty="0" smtClean="0">
                <a:latin typeface="Bodoni MT" panose="02070603080606020203" pitchFamily="18" charset="0"/>
              </a:rPr>
              <a:t>, K1)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0" dirty="0" smtClean="0">
                <a:latin typeface="Bodoni MT" panose="02070603080606020203" pitchFamily="18" charset="0"/>
              </a:rPr>
              <a:t>Large </a:t>
            </a:r>
            <a:r>
              <a:rPr lang="fr-FR" sz="2000" b="0" dirty="0">
                <a:latin typeface="Bodoni MT" panose="02070603080606020203" pitchFamily="18" charset="0"/>
              </a:rPr>
              <a:t>champ d’activité </a:t>
            </a:r>
            <a:r>
              <a:rPr lang="fr-FR" sz="2000" b="0" dirty="0" smtClean="0">
                <a:latin typeface="Bodoni MT" panose="02070603080606020203" pitchFamily="18" charset="0"/>
              </a:rPr>
              <a:t>:</a:t>
            </a:r>
            <a:endParaRPr lang="fr-FR" sz="2000" b="0" dirty="0">
              <a:latin typeface="Bodoni MT" panose="02070603080606020203" pitchFamily="18" charset="0"/>
            </a:endParaRPr>
          </a:p>
        </p:txBody>
      </p:sp>
      <p:pic>
        <p:nvPicPr>
          <p:cNvPr id="35" name="Picture 4" descr="Dow AgroSciences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2744" y="9163124"/>
            <a:ext cx="2100919" cy="45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8" name="Group 43"/>
          <p:cNvGrpSpPr>
            <a:grpSpLocks/>
          </p:cNvGrpSpPr>
          <p:nvPr/>
        </p:nvGrpSpPr>
        <p:grpSpPr bwMode="auto">
          <a:xfrm>
            <a:off x="5526733" y="5053955"/>
            <a:ext cx="1711325" cy="800100"/>
            <a:chOff x="204" y="2357"/>
            <a:chExt cx="1078" cy="504"/>
          </a:xfrm>
        </p:grpSpPr>
        <p:grpSp>
          <p:nvGrpSpPr>
            <p:cNvPr id="39" name="Group 44"/>
            <p:cNvGrpSpPr>
              <a:grpSpLocks/>
            </p:cNvGrpSpPr>
            <p:nvPr/>
          </p:nvGrpSpPr>
          <p:grpSpPr bwMode="auto">
            <a:xfrm>
              <a:off x="204" y="2357"/>
              <a:ext cx="707" cy="96"/>
              <a:chOff x="204" y="2357"/>
              <a:chExt cx="707" cy="96"/>
            </a:xfrm>
          </p:grpSpPr>
          <p:sp>
            <p:nvSpPr>
              <p:cNvPr id="52" name="Rectangle 45"/>
              <p:cNvSpPr>
                <a:spLocks noChangeArrowheads="1"/>
              </p:cNvSpPr>
              <p:nvPr/>
            </p:nvSpPr>
            <p:spPr bwMode="auto">
              <a:xfrm>
                <a:off x="204" y="2360"/>
                <a:ext cx="182" cy="91"/>
              </a:xfrm>
              <a:prstGeom prst="rect">
                <a:avLst/>
              </a:prstGeom>
              <a:solidFill>
                <a:srgbClr val="00793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3" name="Text Box 46"/>
              <p:cNvSpPr txBox="1">
                <a:spLocks noChangeArrowheads="1"/>
              </p:cNvSpPr>
              <p:nvPr/>
            </p:nvSpPr>
            <p:spPr bwMode="auto">
              <a:xfrm>
                <a:off x="464" y="2357"/>
                <a:ext cx="447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fr-FR" altLang="fr-FR" sz="1000" b="0" dirty="0"/>
                  <a:t>très sensible</a:t>
                </a:r>
              </a:p>
            </p:txBody>
          </p:sp>
        </p:grpSp>
        <p:grpSp>
          <p:nvGrpSpPr>
            <p:cNvPr id="40" name="Group 47"/>
            <p:cNvGrpSpPr>
              <a:grpSpLocks/>
            </p:cNvGrpSpPr>
            <p:nvPr/>
          </p:nvGrpSpPr>
          <p:grpSpPr bwMode="auto">
            <a:xfrm>
              <a:off x="204" y="2493"/>
              <a:ext cx="552" cy="96"/>
              <a:chOff x="204" y="2493"/>
              <a:chExt cx="552" cy="96"/>
            </a:xfrm>
          </p:grpSpPr>
          <p:sp>
            <p:nvSpPr>
              <p:cNvPr id="50" name="Rectangle 48"/>
              <p:cNvSpPr>
                <a:spLocks noChangeArrowheads="1"/>
              </p:cNvSpPr>
              <p:nvPr/>
            </p:nvSpPr>
            <p:spPr bwMode="auto">
              <a:xfrm>
                <a:off x="204" y="2496"/>
                <a:ext cx="182" cy="91"/>
              </a:xfrm>
              <a:prstGeom prst="rect">
                <a:avLst/>
              </a:prstGeom>
              <a:solidFill>
                <a:srgbClr val="99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1" name="Text Box 49"/>
              <p:cNvSpPr txBox="1">
                <a:spLocks noChangeArrowheads="1"/>
              </p:cNvSpPr>
              <p:nvPr/>
            </p:nvSpPr>
            <p:spPr bwMode="auto">
              <a:xfrm>
                <a:off x="464" y="2493"/>
                <a:ext cx="292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fr-FR" altLang="fr-FR" sz="1000" b="0"/>
                  <a:t>sensible</a:t>
                </a:r>
              </a:p>
            </p:txBody>
          </p:sp>
        </p:grpSp>
        <p:grpSp>
          <p:nvGrpSpPr>
            <p:cNvPr id="41" name="Group 50"/>
            <p:cNvGrpSpPr>
              <a:grpSpLocks/>
            </p:cNvGrpSpPr>
            <p:nvPr/>
          </p:nvGrpSpPr>
          <p:grpSpPr bwMode="auto">
            <a:xfrm>
              <a:off x="204" y="2629"/>
              <a:ext cx="1078" cy="96"/>
              <a:chOff x="204" y="2629"/>
              <a:chExt cx="1078" cy="96"/>
            </a:xfrm>
          </p:grpSpPr>
          <p:sp>
            <p:nvSpPr>
              <p:cNvPr id="47" name="Rectangle 51"/>
              <p:cNvSpPr>
                <a:spLocks noChangeArrowheads="1"/>
              </p:cNvSpPr>
              <p:nvPr/>
            </p:nvSpPr>
            <p:spPr bwMode="auto">
              <a:xfrm>
                <a:off x="204" y="2632"/>
                <a:ext cx="182" cy="91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9" name="Text Box 52"/>
              <p:cNvSpPr txBox="1">
                <a:spLocks noChangeArrowheads="1"/>
              </p:cNvSpPr>
              <p:nvPr/>
            </p:nvSpPr>
            <p:spPr bwMode="auto">
              <a:xfrm>
                <a:off x="464" y="2629"/>
                <a:ext cx="81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fr-FR" altLang="fr-FR" sz="1000" b="0"/>
                  <a:t>moyennement sensible</a:t>
                </a:r>
              </a:p>
            </p:txBody>
          </p:sp>
        </p:grpSp>
        <p:grpSp>
          <p:nvGrpSpPr>
            <p:cNvPr id="42" name="Group 53"/>
            <p:cNvGrpSpPr>
              <a:grpSpLocks/>
            </p:cNvGrpSpPr>
            <p:nvPr/>
          </p:nvGrpSpPr>
          <p:grpSpPr bwMode="auto">
            <a:xfrm>
              <a:off x="204" y="2765"/>
              <a:ext cx="706" cy="96"/>
              <a:chOff x="204" y="2765"/>
              <a:chExt cx="706" cy="96"/>
            </a:xfrm>
          </p:grpSpPr>
          <p:sp>
            <p:nvSpPr>
              <p:cNvPr id="43" name="Rectangle 54"/>
              <p:cNvSpPr>
                <a:spLocks noChangeArrowheads="1"/>
              </p:cNvSpPr>
              <p:nvPr/>
            </p:nvSpPr>
            <p:spPr bwMode="auto">
              <a:xfrm>
                <a:off x="204" y="2768"/>
                <a:ext cx="182" cy="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6" name="Text Box 55"/>
              <p:cNvSpPr txBox="1">
                <a:spLocks noChangeArrowheads="1"/>
              </p:cNvSpPr>
              <p:nvPr/>
            </p:nvSpPr>
            <p:spPr bwMode="auto">
              <a:xfrm>
                <a:off x="464" y="2765"/>
                <a:ext cx="446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fr-FR" altLang="fr-FR" sz="1000" b="0" dirty="0"/>
                  <a:t>peu sensible</a:t>
                </a:r>
              </a:p>
            </p:txBody>
          </p:sp>
        </p:grpSp>
      </p:grpSp>
      <p:grpSp>
        <p:nvGrpSpPr>
          <p:cNvPr id="56" name="Group 56"/>
          <p:cNvGrpSpPr>
            <a:grpSpLocks/>
          </p:cNvGrpSpPr>
          <p:nvPr/>
        </p:nvGrpSpPr>
        <p:grpSpPr bwMode="auto">
          <a:xfrm>
            <a:off x="756295" y="3258492"/>
            <a:ext cx="4648200" cy="2808288"/>
            <a:chOff x="612" y="2869"/>
            <a:chExt cx="2928" cy="1769"/>
          </a:xfrm>
        </p:grpSpPr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1702" y="3340"/>
              <a:ext cx="864" cy="9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678" y="3173"/>
              <a:ext cx="2860" cy="104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9" name="Rectangle 61"/>
            <p:cNvSpPr>
              <a:spLocks noChangeArrowheads="1"/>
            </p:cNvSpPr>
            <p:nvPr/>
          </p:nvSpPr>
          <p:spPr bwMode="auto">
            <a:xfrm>
              <a:off x="1702" y="3457"/>
              <a:ext cx="864" cy="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0" name="Rectangle 62"/>
            <p:cNvSpPr>
              <a:spLocks noChangeArrowheads="1"/>
            </p:cNvSpPr>
            <p:nvPr/>
          </p:nvSpPr>
          <p:spPr bwMode="auto">
            <a:xfrm>
              <a:off x="2680" y="3457"/>
              <a:ext cx="858" cy="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Rectangle 63"/>
            <p:cNvSpPr>
              <a:spLocks noChangeArrowheads="1"/>
            </p:cNvSpPr>
            <p:nvPr/>
          </p:nvSpPr>
          <p:spPr bwMode="auto">
            <a:xfrm>
              <a:off x="678" y="3608"/>
              <a:ext cx="2860" cy="104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Rectangle 64"/>
            <p:cNvSpPr>
              <a:spLocks noChangeArrowheads="1"/>
            </p:cNvSpPr>
            <p:nvPr/>
          </p:nvSpPr>
          <p:spPr bwMode="auto">
            <a:xfrm>
              <a:off x="1702" y="3711"/>
              <a:ext cx="864" cy="9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3" name="Rectangle 65"/>
            <p:cNvSpPr>
              <a:spLocks noChangeArrowheads="1"/>
            </p:cNvSpPr>
            <p:nvPr/>
          </p:nvSpPr>
          <p:spPr bwMode="auto">
            <a:xfrm>
              <a:off x="2680" y="3711"/>
              <a:ext cx="858" cy="9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4" name="Rectangle 66"/>
            <p:cNvSpPr>
              <a:spLocks noChangeArrowheads="1"/>
            </p:cNvSpPr>
            <p:nvPr/>
          </p:nvSpPr>
          <p:spPr bwMode="auto">
            <a:xfrm>
              <a:off x="1928" y="2869"/>
              <a:ext cx="38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application</a:t>
              </a:r>
              <a:endParaRPr lang="fr-FR" altLang="fr-FR" sz="1800" b="0"/>
            </a:p>
          </p:txBody>
        </p:sp>
        <p:sp>
          <p:nvSpPr>
            <p:cNvPr id="65" name="Rectangle 67"/>
            <p:cNvSpPr>
              <a:spLocks noChangeArrowheads="1"/>
            </p:cNvSpPr>
            <p:nvPr/>
          </p:nvSpPr>
          <p:spPr bwMode="auto">
            <a:xfrm>
              <a:off x="1905" y="2971"/>
              <a:ext cx="44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en pré-levée</a:t>
              </a:r>
              <a:endParaRPr lang="fr-FR" altLang="fr-FR" sz="1800" b="0"/>
            </a:p>
          </p:txBody>
        </p:sp>
        <p:sp>
          <p:nvSpPr>
            <p:cNvPr id="66" name="Rectangle 68"/>
            <p:cNvSpPr>
              <a:spLocks noChangeArrowheads="1"/>
            </p:cNvSpPr>
            <p:nvPr/>
          </p:nvSpPr>
          <p:spPr bwMode="auto">
            <a:xfrm>
              <a:off x="1898" y="3073"/>
              <a:ext cx="45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de la céréale</a:t>
              </a:r>
              <a:endParaRPr lang="fr-FR" altLang="fr-FR" sz="1800" b="0"/>
            </a:p>
          </p:txBody>
        </p:sp>
        <p:sp>
          <p:nvSpPr>
            <p:cNvPr id="67" name="Rectangle 69"/>
            <p:cNvSpPr>
              <a:spLocks noChangeArrowheads="1"/>
            </p:cNvSpPr>
            <p:nvPr/>
          </p:nvSpPr>
          <p:spPr bwMode="auto">
            <a:xfrm>
              <a:off x="2902" y="2869"/>
              <a:ext cx="38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application</a:t>
              </a:r>
              <a:endParaRPr lang="fr-FR" altLang="fr-FR" sz="1800" b="0"/>
            </a:p>
          </p:txBody>
        </p:sp>
        <p:sp>
          <p:nvSpPr>
            <p:cNvPr id="68" name="Rectangle 70"/>
            <p:cNvSpPr>
              <a:spLocks noChangeArrowheads="1"/>
            </p:cNvSpPr>
            <p:nvPr/>
          </p:nvSpPr>
          <p:spPr bwMode="auto">
            <a:xfrm>
              <a:off x="2703" y="2971"/>
              <a:ext cx="79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 dirty="0">
                  <a:solidFill>
                    <a:srgbClr val="000000"/>
                  </a:solidFill>
                </a:rPr>
                <a:t>au stade 1 à 2 feuilles </a:t>
              </a:r>
              <a:endParaRPr lang="fr-FR" altLang="fr-FR" sz="1800" b="0" dirty="0"/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2873" y="3073"/>
              <a:ext cx="45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de la céréale</a:t>
              </a:r>
              <a:endParaRPr lang="fr-FR" altLang="fr-FR" sz="1800" b="0"/>
            </a:p>
          </p:txBody>
        </p:sp>
        <p:sp>
          <p:nvSpPr>
            <p:cNvPr id="70" name="Rectangle 72"/>
            <p:cNvSpPr>
              <a:spLocks noChangeArrowheads="1"/>
            </p:cNvSpPr>
            <p:nvPr/>
          </p:nvSpPr>
          <p:spPr bwMode="auto">
            <a:xfrm>
              <a:off x="692" y="3186"/>
              <a:ext cx="41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dirty="0"/>
                <a:t>Graminées</a:t>
              </a:r>
              <a:endParaRPr lang="fr-FR" altLang="fr-FR" sz="1800" b="0" dirty="0"/>
            </a:p>
          </p:txBody>
        </p:sp>
        <p:sp>
          <p:nvSpPr>
            <p:cNvPr id="71" name="Rectangle 73"/>
            <p:cNvSpPr>
              <a:spLocks noChangeArrowheads="1"/>
            </p:cNvSpPr>
            <p:nvPr/>
          </p:nvSpPr>
          <p:spPr bwMode="auto">
            <a:xfrm>
              <a:off x="692" y="3335"/>
              <a:ext cx="29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 dirty="0">
                  <a:solidFill>
                    <a:srgbClr val="000000"/>
                  </a:solidFill>
                </a:rPr>
                <a:t>Pâturins</a:t>
              </a:r>
              <a:endParaRPr lang="fr-FR" altLang="fr-FR" sz="1800" b="0" dirty="0"/>
            </a:p>
          </p:txBody>
        </p:sp>
        <p:sp>
          <p:nvSpPr>
            <p:cNvPr id="72" name="Rectangle 75"/>
            <p:cNvSpPr>
              <a:spLocks noChangeArrowheads="1"/>
            </p:cNvSpPr>
            <p:nvPr/>
          </p:nvSpPr>
          <p:spPr bwMode="auto">
            <a:xfrm>
              <a:off x="692" y="3453"/>
              <a:ext cx="36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Ray-grass</a:t>
              </a:r>
              <a:endParaRPr lang="fr-FR" altLang="fr-FR" sz="1800" b="0"/>
            </a:p>
          </p:txBody>
        </p:sp>
        <p:sp>
          <p:nvSpPr>
            <p:cNvPr id="73" name="Rectangle 76"/>
            <p:cNvSpPr>
              <a:spLocks noChangeArrowheads="1"/>
            </p:cNvSpPr>
            <p:nvPr/>
          </p:nvSpPr>
          <p:spPr bwMode="auto">
            <a:xfrm>
              <a:off x="692" y="3611"/>
              <a:ext cx="54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dirty="0"/>
                <a:t>Dicotylédones</a:t>
              </a:r>
              <a:endParaRPr lang="fr-FR" altLang="fr-FR" sz="1800" b="0" dirty="0"/>
            </a:p>
          </p:txBody>
        </p:sp>
        <p:sp>
          <p:nvSpPr>
            <p:cNvPr id="74" name="Rectangle 77"/>
            <p:cNvSpPr>
              <a:spLocks noChangeArrowheads="1"/>
            </p:cNvSpPr>
            <p:nvPr/>
          </p:nvSpPr>
          <p:spPr bwMode="auto">
            <a:xfrm>
              <a:off x="692" y="3717"/>
              <a:ext cx="36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Alchémille</a:t>
              </a:r>
              <a:endParaRPr lang="fr-FR" altLang="fr-FR" sz="1800" b="0"/>
            </a:p>
          </p:txBody>
        </p:sp>
        <p:sp>
          <p:nvSpPr>
            <p:cNvPr id="75" name="Rectangle 78"/>
            <p:cNvSpPr>
              <a:spLocks noChangeArrowheads="1"/>
            </p:cNvSpPr>
            <p:nvPr/>
          </p:nvSpPr>
          <p:spPr bwMode="auto">
            <a:xfrm>
              <a:off x="692" y="4451"/>
              <a:ext cx="31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Séneçon</a:t>
              </a:r>
              <a:endParaRPr lang="fr-FR" altLang="fr-FR" sz="1800" b="0"/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683" y="4542"/>
              <a:ext cx="40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Véroniques</a:t>
              </a:r>
              <a:endParaRPr lang="fr-FR" altLang="fr-FR" sz="1800" b="0"/>
            </a:p>
          </p:txBody>
        </p:sp>
        <p:sp>
          <p:nvSpPr>
            <p:cNvPr id="84" name="Line 80"/>
            <p:cNvSpPr>
              <a:spLocks noChangeShapeType="1"/>
            </p:cNvSpPr>
            <p:nvPr/>
          </p:nvSpPr>
          <p:spPr bwMode="auto">
            <a:xfrm>
              <a:off x="681" y="3708"/>
              <a:ext cx="1887" cy="0"/>
            </a:xfrm>
            <a:prstGeom prst="line">
              <a:avLst/>
            </a:prstGeom>
            <a:noFill/>
            <a:ln w="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681" y="3708"/>
              <a:ext cx="1887" cy="6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6" name="Line 82"/>
            <p:cNvSpPr>
              <a:spLocks noChangeShapeType="1"/>
            </p:cNvSpPr>
            <p:nvPr/>
          </p:nvSpPr>
          <p:spPr bwMode="auto">
            <a:xfrm>
              <a:off x="2683" y="3708"/>
              <a:ext cx="857" cy="0"/>
            </a:xfrm>
            <a:prstGeom prst="line">
              <a:avLst/>
            </a:prstGeom>
            <a:noFill/>
            <a:ln w="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2683" y="3708"/>
              <a:ext cx="857" cy="6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8" name="Line 84"/>
            <p:cNvSpPr>
              <a:spLocks noChangeShapeType="1"/>
            </p:cNvSpPr>
            <p:nvPr/>
          </p:nvSpPr>
          <p:spPr bwMode="auto">
            <a:xfrm>
              <a:off x="2683" y="3806"/>
              <a:ext cx="857" cy="0"/>
            </a:xfrm>
            <a:prstGeom prst="line">
              <a:avLst/>
            </a:prstGeom>
            <a:noFill/>
            <a:ln w="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7" name="Rectangle 85"/>
            <p:cNvSpPr>
              <a:spLocks noChangeArrowheads="1"/>
            </p:cNvSpPr>
            <p:nvPr/>
          </p:nvSpPr>
          <p:spPr bwMode="auto">
            <a:xfrm>
              <a:off x="2683" y="3806"/>
              <a:ext cx="857" cy="6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0" name="Rectangle 86"/>
            <p:cNvSpPr>
              <a:spLocks noChangeArrowheads="1"/>
            </p:cNvSpPr>
            <p:nvPr/>
          </p:nvSpPr>
          <p:spPr bwMode="auto">
            <a:xfrm>
              <a:off x="1702" y="3803"/>
              <a:ext cx="864" cy="31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1" name="Rectangle 87"/>
            <p:cNvSpPr>
              <a:spLocks noChangeArrowheads="1"/>
            </p:cNvSpPr>
            <p:nvPr/>
          </p:nvSpPr>
          <p:spPr bwMode="auto">
            <a:xfrm>
              <a:off x="2680" y="3803"/>
              <a:ext cx="858" cy="9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2" name="Rectangle 88"/>
            <p:cNvSpPr>
              <a:spLocks noChangeArrowheads="1"/>
            </p:cNvSpPr>
            <p:nvPr/>
          </p:nvSpPr>
          <p:spPr bwMode="auto">
            <a:xfrm>
              <a:off x="2680" y="3901"/>
              <a:ext cx="858" cy="9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" name="Rectangle 89"/>
            <p:cNvSpPr>
              <a:spLocks noChangeArrowheads="1"/>
            </p:cNvSpPr>
            <p:nvPr/>
          </p:nvSpPr>
          <p:spPr bwMode="auto">
            <a:xfrm>
              <a:off x="2680" y="3999"/>
              <a:ext cx="858" cy="89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" name="Rectangle 90"/>
            <p:cNvSpPr>
              <a:spLocks noChangeArrowheads="1"/>
            </p:cNvSpPr>
            <p:nvPr/>
          </p:nvSpPr>
          <p:spPr bwMode="auto">
            <a:xfrm>
              <a:off x="1702" y="4088"/>
              <a:ext cx="864" cy="9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5" name="Rectangle 91"/>
            <p:cNvSpPr>
              <a:spLocks noChangeArrowheads="1"/>
            </p:cNvSpPr>
            <p:nvPr/>
          </p:nvSpPr>
          <p:spPr bwMode="auto">
            <a:xfrm>
              <a:off x="2680" y="4088"/>
              <a:ext cx="858" cy="108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6" name="Rectangle 92"/>
            <p:cNvSpPr>
              <a:spLocks noChangeArrowheads="1"/>
            </p:cNvSpPr>
            <p:nvPr/>
          </p:nvSpPr>
          <p:spPr bwMode="auto">
            <a:xfrm>
              <a:off x="1702" y="4179"/>
              <a:ext cx="864" cy="4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7" name="Rectangle 93"/>
            <p:cNvSpPr>
              <a:spLocks noChangeArrowheads="1"/>
            </p:cNvSpPr>
            <p:nvPr/>
          </p:nvSpPr>
          <p:spPr bwMode="auto">
            <a:xfrm>
              <a:off x="2680" y="4188"/>
              <a:ext cx="858" cy="445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8" name="Rectangle 94"/>
            <p:cNvSpPr>
              <a:spLocks noChangeArrowheads="1"/>
            </p:cNvSpPr>
            <p:nvPr/>
          </p:nvSpPr>
          <p:spPr bwMode="auto">
            <a:xfrm>
              <a:off x="692" y="3809"/>
              <a:ext cx="37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Coquelicot</a:t>
              </a:r>
              <a:endParaRPr lang="fr-FR" altLang="fr-FR" sz="1800" b="0"/>
            </a:p>
          </p:txBody>
        </p:sp>
        <p:sp>
          <p:nvSpPr>
            <p:cNvPr id="109" name="Rectangle 95"/>
            <p:cNvSpPr>
              <a:spLocks noChangeArrowheads="1"/>
            </p:cNvSpPr>
            <p:nvPr/>
          </p:nvSpPr>
          <p:spPr bwMode="auto">
            <a:xfrm>
              <a:off x="692" y="3907"/>
              <a:ext cx="36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Crucifères</a:t>
              </a:r>
              <a:endParaRPr lang="fr-FR" altLang="fr-FR" sz="1800" b="0"/>
            </a:p>
          </p:txBody>
        </p:sp>
        <p:sp>
          <p:nvSpPr>
            <p:cNvPr id="110" name="Rectangle 96"/>
            <p:cNvSpPr>
              <a:spLocks noChangeArrowheads="1"/>
            </p:cNvSpPr>
            <p:nvPr/>
          </p:nvSpPr>
          <p:spPr bwMode="auto">
            <a:xfrm>
              <a:off x="692" y="3997"/>
              <a:ext cx="36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Fumeterre</a:t>
              </a:r>
              <a:endParaRPr lang="fr-FR" altLang="fr-FR" sz="1800" b="0"/>
            </a:p>
          </p:txBody>
        </p:sp>
        <p:sp>
          <p:nvSpPr>
            <p:cNvPr id="111" name="Rectangle 97"/>
            <p:cNvSpPr>
              <a:spLocks noChangeArrowheads="1"/>
            </p:cNvSpPr>
            <p:nvPr/>
          </p:nvSpPr>
          <p:spPr bwMode="auto">
            <a:xfrm>
              <a:off x="692" y="4088"/>
              <a:ext cx="22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 dirty="0" smtClean="0">
                  <a:solidFill>
                    <a:srgbClr val="000000"/>
                  </a:solidFill>
                </a:rPr>
                <a:t>Gaillet</a:t>
              </a:r>
              <a:endParaRPr lang="fr-FR" altLang="fr-FR" sz="1800" b="0" dirty="0"/>
            </a:p>
          </p:txBody>
        </p:sp>
        <p:sp>
          <p:nvSpPr>
            <p:cNvPr id="112" name="Rectangle 98"/>
            <p:cNvSpPr>
              <a:spLocks noChangeArrowheads="1"/>
            </p:cNvSpPr>
            <p:nvPr/>
          </p:nvSpPr>
          <p:spPr bwMode="auto">
            <a:xfrm>
              <a:off x="692" y="4179"/>
              <a:ext cx="35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Matricaire</a:t>
              </a:r>
              <a:endParaRPr lang="fr-FR" altLang="fr-FR" sz="1800" b="0"/>
            </a:p>
          </p:txBody>
        </p:sp>
        <p:sp>
          <p:nvSpPr>
            <p:cNvPr id="113" name="Rectangle 99"/>
            <p:cNvSpPr>
              <a:spLocks noChangeArrowheads="1"/>
            </p:cNvSpPr>
            <p:nvPr/>
          </p:nvSpPr>
          <p:spPr bwMode="auto">
            <a:xfrm>
              <a:off x="692" y="4270"/>
              <a:ext cx="72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Mouron des champs</a:t>
              </a:r>
              <a:endParaRPr lang="fr-FR" altLang="fr-FR" sz="1800" b="0"/>
            </a:p>
          </p:txBody>
        </p:sp>
        <p:sp>
          <p:nvSpPr>
            <p:cNvPr id="114" name="Rectangle 100"/>
            <p:cNvSpPr>
              <a:spLocks noChangeArrowheads="1"/>
            </p:cNvSpPr>
            <p:nvPr/>
          </p:nvSpPr>
          <p:spPr bwMode="auto">
            <a:xfrm>
              <a:off x="692" y="4360"/>
              <a:ext cx="26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fr-FR" altLang="fr-FR" sz="1000" b="0">
                  <a:solidFill>
                    <a:srgbClr val="000000"/>
                  </a:solidFill>
                </a:rPr>
                <a:t>Pensée</a:t>
              </a:r>
              <a:endParaRPr lang="fr-FR" altLang="fr-FR" sz="1800" b="0"/>
            </a:p>
          </p:txBody>
        </p:sp>
        <p:grpSp>
          <p:nvGrpSpPr>
            <p:cNvPr id="115" name="Group 101"/>
            <p:cNvGrpSpPr>
              <a:grpSpLocks/>
            </p:cNvGrpSpPr>
            <p:nvPr/>
          </p:nvGrpSpPr>
          <p:grpSpPr bwMode="auto">
            <a:xfrm>
              <a:off x="612" y="2914"/>
              <a:ext cx="1200" cy="250"/>
              <a:chOff x="597" y="1088"/>
              <a:chExt cx="1200" cy="250"/>
            </a:xfrm>
          </p:grpSpPr>
          <p:sp>
            <p:nvSpPr>
              <p:cNvPr id="128" name="Text Box 102"/>
              <p:cNvSpPr txBox="1">
                <a:spLocks noChangeArrowheads="1"/>
              </p:cNvSpPr>
              <p:nvPr/>
            </p:nvSpPr>
            <p:spPr bwMode="auto">
              <a:xfrm>
                <a:off x="1187" y="1088"/>
                <a:ext cx="61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/>
                <a:r>
                  <a:rPr lang="fr-FR" altLang="fr-FR" sz="1000" dirty="0"/>
                  <a:t>HAUBAN</a:t>
                </a:r>
              </a:p>
              <a:p>
                <a:pPr algn="ctr"/>
                <a:r>
                  <a:rPr lang="fr-FR" altLang="fr-FR" sz="1000" dirty="0"/>
                  <a:t>83 à 100 g/ha</a:t>
                </a:r>
              </a:p>
            </p:txBody>
          </p:sp>
          <p:sp>
            <p:nvSpPr>
              <p:cNvPr id="129" name="Text Box 103"/>
              <p:cNvSpPr txBox="1">
                <a:spLocks noChangeArrowheads="1"/>
              </p:cNvSpPr>
              <p:nvPr/>
            </p:nvSpPr>
            <p:spPr bwMode="auto">
              <a:xfrm>
                <a:off x="597" y="1108"/>
                <a:ext cx="681" cy="2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>
                  <a:lnSpc>
                    <a:spcPct val="90000"/>
                  </a:lnSpc>
                </a:pPr>
                <a:r>
                  <a:rPr lang="fr-FR" altLang="fr-FR" sz="1000"/>
                  <a:t>FLIGHT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fr-FR" altLang="fr-FR" sz="1000"/>
                  <a:t> 2,5 L à 3 L/ha</a:t>
                </a:r>
              </a:p>
            </p:txBody>
          </p:sp>
          <p:sp>
            <p:nvSpPr>
              <p:cNvPr id="130" name="Text Box 104"/>
              <p:cNvSpPr txBox="1">
                <a:spLocks noChangeArrowheads="1"/>
              </p:cNvSpPr>
              <p:nvPr/>
            </p:nvSpPr>
            <p:spPr bwMode="auto">
              <a:xfrm>
                <a:off x="1082" y="1111"/>
                <a:ext cx="17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defTabSz="863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defTabSz="863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/>
                <a:r>
                  <a:rPr lang="fr-FR" altLang="fr-FR" sz="1200"/>
                  <a:t>+</a:t>
                </a:r>
              </a:p>
            </p:txBody>
          </p:sp>
        </p:grpSp>
        <p:sp>
          <p:nvSpPr>
            <p:cNvPr id="116" name="Line 105"/>
            <p:cNvSpPr>
              <a:spLocks noChangeShapeType="1"/>
            </p:cNvSpPr>
            <p:nvPr/>
          </p:nvSpPr>
          <p:spPr bwMode="auto">
            <a:xfrm>
              <a:off x="683" y="3821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7" name="Line 106"/>
            <p:cNvSpPr>
              <a:spLocks noChangeShapeType="1"/>
            </p:cNvSpPr>
            <p:nvPr/>
          </p:nvSpPr>
          <p:spPr bwMode="auto">
            <a:xfrm>
              <a:off x="683" y="3912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8" name="Line 107"/>
            <p:cNvSpPr>
              <a:spLocks noChangeShapeType="1"/>
            </p:cNvSpPr>
            <p:nvPr/>
          </p:nvSpPr>
          <p:spPr bwMode="auto">
            <a:xfrm>
              <a:off x="683" y="4002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9" name="Line 108"/>
            <p:cNvSpPr>
              <a:spLocks noChangeShapeType="1"/>
            </p:cNvSpPr>
            <p:nvPr/>
          </p:nvSpPr>
          <p:spPr bwMode="auto">
            <a:xfrm>
              <a:off x="683" y="4093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0" name="Line 109"/>
            <p:cNvSpPr>
              <a:spLocks noChangeShapeType="1"/>
            </p:cNvSpPr>
            <p:nvPr/>
          </p:nvSpPr>
          <p:spPr bwMode="auto">
            <a:xfrm>
              <a:off x="683" y="4184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1" name="Line 110"/>
            <p:cNvSpPr>
              <a:spLocks noChangeShapeType="1"/>
            </p:cNvSpPr>
            <p:nvPr/>
          </p:nvSpPr>
          <p:spPr bwMode="auto">
            <a:xfrm>
              <a:off x="683" y="4275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" name="Line 111"/>
            <p:cNvSpPr>
              <a:spLocks noChangeShapeType="1"/>
            </p:cNvSpPr>
            <p:nvPr/>
          </p:nvSpPr>
          <p:spPr bwMode="auto">
            <a:xfrm>
              <a:off x="683" y="4365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3" name="Line 112"/>
            <p:cNvSpPr>
              <a:spLocks noChangeShapeType="1"/>
            </p:cNvSpPr>
            <p:nvPr/>
          </p:nvSpPr>
          <p:spPr bwMode="auto">
            <a:xfrm>
              <a:off x="683" y="4456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4" name="Line 113"/>
            <p:cNvSpPr>
              <a:spLocks noChangeShapeType="1"/>
            </p:cNvSpPr>
            <p:nvPr/>
          </p:nvSpPr>
          <p:spPr bwMode="auto">
            <a:xfrm>
              <a:off x="683" y="4547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5" name="Line 114"/>
            <p:cNvSpPr>
              <a:spLocks noChangeShapeType="1"/>
            </p:cNvSpPr>
            <p:nvPr/>
          </p:nvSpPr>
          <p:spPr bwMode="auto">
            <a:xfrm>
              <a:off x="683" y="4638"/>
              <a:ext cx="285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7" name="Rectangle 119"/>
            <p:cNvSpPr>
              <a:spLocks noChangeArrowheads="1"/>
            </p:cNvSpPr>
            <p:nvPr/>
          </p:nvSpPr>
          <p:spPr bwMode="auto">
            <a:xfrm>
              <a:off x="2679" y="3342"/>
              <a:ext cx="858" cy="89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-395833" y="1890316"/>
            <a:ext cx="35397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lvl="1" indent="-457200">
              <a:spcBef>
                <a:spcPct val="25000"/>
              </a:spcBef>
              <a:buClr>
                <a:srgbClr val="FF6600"/>
              </a:buClr>
              <a:buBlip>
                <a:blip r:embed="rId5"/>
              </a:buBlip>
            </a:pPr>
            <a:r>
              <a:rPr lang="fr-FR" sz="2800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  <a:cs typeface="Aparajita" panose="020B0604020202020204" pitchFamily="34" charset="0"/>
              </a:rPr>
              <a:t>Quels bénéfices?</a:t>
            </a:r>
          </a:p>
        </p:txBody>
      </p:sp>
      <p:sp>
        <p:nvSpPr>
          <p:cNvPr id="132" name="Rectangle 74"/>
          <p:cNvSpPr>
            <a:spLocks noChangeArrowheads="1"/>
          </p:cNvSpPr>
          <p:nvPr/>
        </p:nvSpPr>
        <p:spPr bwMode="auto">
          <a:xfrm>
            <a:off x="0" y="-53900"/>
            <a:ext cx="7597055" cy="2016174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63600"/>
            <a:r>
              <a:rPr lang="fr-FR" sz="4800" b="0" dirty="0">
                <a:latin typeface="Bodoni MT" panose="02070603080606020203" pitchFamily="18" charset="0"/>
                <a:cs typeface="Aparajita" panose="020B0604020202020204" pitchFamily="34" charset="0"/>
              </a:rPr>
              <a:t>ORBLE </a:t>
            </a:r>
            <a:r>
              <a:rPr lang="fr-FR" sz="4800" b="0" dirty="0" smtClean="0">
                <a:latin typeface="Bodoni MT" panose="02070603080606020203" pitchFamily="18" charset="0"/>
                <a:cs typeface="Aparajita" panose="020B0604020202020204" pitchFamily="34" charset="0"/>
              </a:rPr>
              <a:t>  NET</a:t>
            </a:r>
            <a:endParaRPr lang="fr-FR" sz="4800" b="0" dirty="0">
              <a:latin typeface="Bodoni MT" panose="02070603080606020203" pitchFamily="18" charset="0"/>
              <a:cs typeface="Aparajita" panose="020B0604020202020204" pitchFamily="34" charset="0"/>
            </a:endParaRPr>
          </a:p>
          <a:p>
            <a:pPr lvl="1" algn="ctr" defTabSz="863600">
              <a:spcBef>
                <a:spcPct val="25000"/>
              </a:spcBef>
              <a:buClr>
                <a:srgbClr val="FF6600"/>
              </a:buClr>
            </a:pPr>
            <a:r>
              <a:rPr lang="fr-FR" sz="2000" b="0" dirty="0">
                <a:latin typeface="Bodoni MT" panose="02070603080606020203" pitchFamily="18" charset="0"/>
                <a:cs typeface="Aparajita" panose="020B0604020202020204" pitchFamily="34" charset="0"/>
              </a:rPr>
              <a:t>1 pack carton : 15 L de FLIGHT® + 0,5 Kg d’HAUBAN®</a:t>
            </a:r>
          </a:p>
          <a:p>
            <a:pPr algn="ctr"/>
            <a:r>
              <a:rPr lang="fr-FR" sz="2400" b="0" dirty="0">
                <a:latin typeface="Bodoni MT" panose="02070603080606020203" pitchFamily="18" charset="0"/>
              </a:rPr>
              <a:t>Désherbage d'automne blé, orge et </a:t>
            </a:r>
            <a:r>
              <a:rPr lang="fr-FR" sz="2400" dirty="0">
                <a:solidFill>
                  <a:srgbClr val="FF6600"/>
                </a:solidFill>
                <a:latin typeface="Bodoni MT" panose="02070603080606020203" pitchFamily="18" charset="0"/>
              </a:rPr>
              <a:t>triticale </a:t>
            </a:r>
          </a:p>
          <a:p>
            <a:pPr algn="ctr"/>
            <a:r>
              <a:rPr lang="fr-FR" sz="1800" b="0" dirty="0">
                <a:latin typeface="Bodoni MT" panose="02070603080606020203" pitchFamily="18" charset="0"/>
              </a:rPr>
              <a:t>En pré et en post levée précoce des blé et </a:t>
            </a:r>
            <a:r>
              <a:rPr lang="fr-FR" sz="1800" b="0" dirty="0" smtClean="0">
                <a:latin typeface="Bodoni MT" panose="02070603080606020203" pitchFamily="18" charset="0"/>
              </a:rPr>
              <a:t>orge </a:t>
            </a:r>
            <a:r>
              <a:rPr lang="fr-FR" sz="1800" b="0" dirty="0" smtClean="0">
                <a:solidFill>
                  <a:schemeClr val="bg1"/>
                </a:solidFill>
                <a:latin typeface="Bodoni MT" panose="02070603080606020203" pitchFamily="18" charset="0"/>
              </a:rPr>
              <a:t>d’hiver </a:t>
            </a:r>
            <a:endParaRPr lang="fr-FR" sz="1800" b="0" dirty="0">
              <a:solidFill>
                <a:schemeClr val="bg1"/>
              </a:solidFill>
              <a:latin typeface="Bodoni MT" panose="02070603080606020203" pitchFamily="18" charset="0"/>
            </a:endParaRPr>
          </a:p>
          <a:p>
            <a:pPr algn="ctr"/>
            <a:r>
              <a:rPr lang="fr-FR" sz="1800" b="0" dirty="0">
                <a:latin typeface="Bodoni MT" panose="02070603080606020203" pitchFamily="18" charset="0"/>
              </a:rPr>
              <a:t>En post levée stricte du triticale </a:t>
            </a:r>
          </a:p>
        </p:txBody>
      </p:sp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8586" y="6354812"/>
            <a:ext cx="2048703" cy="3468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63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63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703</Words>
  <Application>Microsoft Office PowerPoint</Application>
  <PresentationFormat>Personnalisé</PresentationFormat>
  <Paragraphs>99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Présentation PowerPoint</vt:lpstr>
      <vt:lpstr>Présentation PowerPoint</vt:lpstr>
    </vt:vector>
  </TitlesOfParts>
  <Company>BASF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Pascale ROLLET</dc:creator>
  <cp:lastModifiedBy>Isabelle CARON</cp:lastModifiedBy>
  <cp:revision>187</cp:revision>
  <cp:lastPrinted>2009-07-20T09:50:36Z</cp:lastPrinted>
  <dcterms:created xsi:type="dcterms:W3CDTF">2005-06-28T10:25:58Z</dcterms:created>
  <dcterms:modified xsi:type="dcterms:W3CDTF">2014-11-13T13:59:42Z</dcterms:modified>
</cp:coreProperties>
</file>