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6" r:id="rId2"/>
  </p:sldMasterIdLst>
  <p:sldIdLst>
    <p:sldId id="256" r:id="rId3"/>
    <p:sldId id="257" r:id="rId4"/>
  </p:sldIdLst>
  <p:sldSz cx="7561263" cy="10693400"/>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27">
          <p15:clr>
            <a:srgbClr val="A4A3A4"/>
          </p15:clr>
        </p15:guide>
        <p15:guide id="2" orient="horz" pos="5545">
          <p15:clr>
            <a:srgbClr val="A4A3A4"/>
          </p15:clr>
        </p15:guide>
        <p15:guide id="3" orient="horz" pos="3595">
          <p15:clr>
            <a:srgbClr val="A4A3A4"/>
          </p15:clr>
        </p15:guide>
        <p15:guide id="4" pos="4513">
          <p15:clr>
            <a:srgbClr val="A4A3A4"/>
          </p15:clr>
        </p15:guide>
        <p15:guide id="5" pos="249">
          <p15:clr>
            <a:srgbClr val="A4A3A4"/>
          </p15:clr>
        </p15:guide>
        <p15:guide id="6" pos="340">
          <p15:clr>
            <a:srgbClr val="A4A3A4"/>
          </p15:clr>
        </p15:guide>
        <p15:guide id="7" pos="2426">
          <p15:clr>
            <a:srgbClr val="A4A3A4"/>
          </p15:clr>
        </p15:guide>
        <p15:guide id="8" pos="437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6600"/>
    <a:srgbClr val="F39500"/>
    <a:srgbClr val="0079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howGuides="1">
      <p:cViewPr>
        <p:scale>
          <a:sx n="60" d="100"/>
          <a:sy n="60" d="100"/>
        </p:scale>
        <p:origin x="1756" y="-876"/>
      </p:cViewPr>
      <p:guideLst>
        <p:guide orient="horz" pos="1327"/>
        <p:guide orient="horz" pos="5545"/>
        <p:guide orient="horz" pos="3595"/>
        <p:guide pos="4513"/>
        <p:guide pos="249"/>
        <p:guide pos="340"/>
        <p:guide pos="2426"/>
        <p:guide pos="437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567095" y="3321886"/>
            <a:ext cx="6427074" cy="2292150"/>
          </a:xfrm>
          <a:prstGeom prst="rect">
            <a:avLst/>
          </a:prstGeom>
        </p:spPr>
        <p:txBody>
          <a:bodyPr/>
          <a:lstStyle/>
          <a:p>
            <a:r>
              <a:rPr lang="fr-FR"/>
              <a:t>Modifiez le style du titre</a:t>
            </a:r>
            <a:endParaRPr lang="de-DE"/>
          </a:p>
        </p:txBody>
      </p:sp>
      <p:sp>
        <p:nvSpPr>
          <p:cNvPr id="3" name="Untertitel 2"/>
          <p:cNvSpPr>
            <a:spLocks noGrp="1"/>
          </p:cNvSpPr>
          <p:nvPr>
            <p:ph type="subTitle" idx="1"/>
          </p:nvPr>
        </p:nvSpPr>
        <p:spPr>
          <a:xfrm>
            <a:off x="1134190" y="6059593"/>
            <a:ext cx="5292884" cy="2732758"/>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de-DE"/>
          </a:p>
        </p:txBody>
      </p:sp>
      <p:sp>
        <p:nvSpPr>
          <p:cNvPr id="4" name="Datumsplatzhalter 3"/>
          <p:cNvSpPr>
            <a:spLocks noGrp="1"/>
          </p:cNvSpPr>
          <p:nvPr>
            <p:ph type="dt" sz="half" idx="10"/>
          </p:nvPr>
        </p:nvSpPr>
        <p:spPr>
          <a:xfrm>
            <a:off x="378063" y="9911198"/>
            <a:ext cx="1764295" cy="569325"/>
          </a:xfrm>
          <a:prstGeom prst="rect">
            <a:avLst/>
          </a:prstGeom>
        </p:spPr>
        <p:txBody>
          <a:bodyPr/>
          <a:lstStyle/>
          <a:p>
            <a:fld id="{78F859B2-8FE6-4541-B59A-562A8692A00E}" type="datetimeFigureOut">
              <a:rPr lang="de-DE" smtClean="0"/>
              <a:t>20.02.2017</a:t>
            </a:fld>
            <a:endParaRPr lang="de-DE"/>
          </a:p>
        </p:txBody>
      </p:sp>
      <p:sp>
        <p:nvSpPr>
          <p:cNvPr id="5" name="Fußzeilenplatzhalter 4"/>
          <p:cNvSpPr>
            <a:spLocks noGrp="1"/>
          </p:cNvSpPr>
          <p:nvPr>
            <p:ph type="ftr" sz="quarter" idx="11"/>
          </p:nvPr>
        </p:nvSpPr>
        <p:spPr>
          <a:xfrm>
            <a:off x="2583432" y="9911198"/>
            <a:ext cx="2394400" cy="569325"/>
          </a:xfrm>
          <a:prstGeom prst="rect">
            <a:avLst/>
          </a:prstGeom>
        </p:spPr>
        <p:txBody>
          <a:bodyPr/>
          <a:lstStyle/>
          <a:p>
            <a:endParaRPr lang="de-DE"/>
          </a:p>
        </p:txBody>
      </p:sp>
      <p:sp>
        <p:nvSpPr>
          <p:cNvPr id="6" name="Foliennummernplatzhalter 5"/>
          <p:cNvSpPr>
            <a:spLocks noGrp="1"/>
          </p:cNvSpPr>
          <p:nvPr>
            <p:ph type="sldNum" sz="quarter" idx="12"/>
          </p:nvPr>
        </p:nvSpPr>
        <p:spPr>
          <a:xfrm>
            <a:off x="5418905" y="9911198"/>
            <a:ext cx="1764295" cy="569325"/>
          </a:xfrm>
          <a:prstGeom prst="rect">
            <a:avLst/>
          </a:prstGeom>
        </p:spPr>
        <p:txBody>
          <a:bodyPr/>
          <a:lstStyle/>
          <a:p>
            <a:fld id="{C8256D9A-323B-4191-9751-4E846E33634A}" type="slidenum">
              <a:rPr lang="de-DE" smtClean="0"/>
              <a:t>‹N°›</a:t>
            </a:fld>
            <a:endParaRPr lang="de-DE"/>
          </a:p>
        </p:txBody>
      </p:sp>
    </p:spTree>
    <p:extLst>
      <p:ext uri="{BB962C8B-B14F-4D97-AF65-F5344CB8AC3E}">
        <p14:creationId xmlns:p14="http://schemas.microsoft.com/office/powerpoint/2010/main" val="328748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416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08672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79809" y="306140"/>
            <a:ext cx="7920880" cy="1872208"/>
          </a:xfrm>
          <a:prstGeom prst="rect">
            <a:avLst/>
          </a:prstGeom>
          <a:solidFill>
            <a:srgbClr val="F39500">
              <a:alpha val="5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292799" y="306140"/>
            <a:ext cx="1872208" cy="1872208"/>
          </a:xfrm>
          <a:prstGeom prst="rect">
            <a:avLst/>
          </a:prstGeom>
        </p:spPr>
      </p:pic>
      <p:pic>
        <p:nvPicPr>
          <p:cNvPr id="9" name="Image 8"/>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9881839"/>
            <a:ext cx="7561263" cy="808201"/>
          </a:xfrm>
          <a:prstGeom prst="rect">
            <a:avLst/>
          </a:prstGeom>
        </p:spPr>
      </p:pic>
    </p:spTree>
    <p:extLst>
      <p:ext uri="{BB962C8B-B14F-4D97-AF65-F5344CB8AC3E}">
        <p14:creationId xmlns:p14="http://schemas.microsoft.com/office/powerpoint/2010/main" val="3757835632"/>
      </p:ext>
    </p:extLst>
  </p:cSld>
  <p:clrMap bg1="lt1" tx1="dk1" bg2="lt2" tx2="dk2" accent1="accent1" accent2="accent2" accent3="accent3" accent4="accent4" accent5="accent5" accent6="accent6" hlink="hlink" folHlink="folHlink"/>
  <p:sldLayoutIdLst>
    <p:sldLayoutId id="2147483649" r:id="rId1"/>
    <p:sldLayoutId id="2147483655"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79809" y="378148"/>
            <a:ext cx="7920880" cy="648072"/>
          </a:xfrm>
          <a:prstGeom prst="rect">
            <a:avLst/>
          </a:prstGeom>
          <a:solidFill>
            <a:srgbClr val="F39500">
              <a:alpha val="5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8813775"/>
      </p:ext>
    </p:extLst>
  </p:cSld>
  <p:clrMap bg1="lt1" tx1="dk1" bg2="lt2" tx2="dk2" accent1="accent1" accent2="accent2" accent3="accent3" accent4="accent4" accent5="accent5" accent6="accent6" hlink="hlink" folHlink="folHlink"/>
  <p:sldLayoutIdLst>
    <p:sldLayoutId id="214748365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Picture 3" descr="H:\STADE BLE ORGE PSD\PSD FUSIONNES\07 1noeud-brin_remodifie.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9535"/>
          <a:stretch/>
        </p:blipFill>
        <p:spPr bwMode="auto">
          <a:xfrm>
            <a:off x="3233274" y="6917838"/>
            <a:ext cx="859204" cy="1165166"/>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2" descr="H:\STADE BLE ORGE PSD\PSD FUSIONNES\06 Epi1cm-brin.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03953" y="7112992"/>
            <a:ext cx="1000423" cy="1008112"/>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 3"/>
          <p:cNvPicPr>
            <a:picLocks noChangeAspect="1"/>
          </p:cNvPicPr>
          <p:nvPr/>
        </p:nvPicPr>
        <p:blipFill rotWithShape="1">
          <a:blip r:embed="rId4" cstate="print">
            <a:extLst>
              <a:ext uri="{28A0092B-C50C-407E-A947-70E740481C1C}">
                <a14:useLocalDpi xmlns:a14="http://schemas.microsoft.com/office/drawing/2010/main" val="0"/>
              </a:ext>
            </a:extLst>
          </a:blip>
          <a:srcRect b="10019"/>
          <a:stretch/>
        </p:blipFill>
        <p:spPr>
          <a:xfrm>
            <a:off x="1060509" y="7212313"/>
            <a:ext cx="1033337" cy="867997"/>
          </a:xfrm>
          <a:prstGeom prst="rect">
            <a:avLst/>
          </a:prstGeom>
        </p:spPr>
      </p:pic>
      <p:sp>
        <p:nvSpPr>
          <p:cNvPr id="3" name="ZoneTexte 2"/>
          <p:cNvSpPr txBox="1"/>
          <p:nvPr/>
        </p:nvSpPr>
        <p:spPr>
          <a:xfrm>
            <a:off x="217023" y="2346171"/>
            <a:ext cx="7092000" cy="1128321"/>
          </a:xfrm>
          <a:prstGeom prst="rect">
            <a:avLst/>
          </a:prstGeom>
          <a:solidFill>
            <a:srgbClr val="F395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fr-FR" sz="1600" b="1" dirty="0">
                <a:solidFill>
                  <a:schemeClr val="bg1"/>
                </a:solidFill>
                <a:latin typeface="Arial" panose="020B0604020202020204" pitchFamily="34" charset="0"/>
                <a:cs typeface="Arial" panose="020B0604020202020204" pitchFamily="34" charset="0"/>
              </a:rPr>
              <a:t>Campagne 2016-2017 : </a:t>
            </a:r>
            <a:r>
              <a:rPr lang="fr-FR" sz="1600" b="1" dirty="0">
                <a:solidFill>
                  <a:srgbClr val="FF0000"/>
                </a:solidFill>
                <a:latin typeface="Arial" panose="020B0604020202020204" pitchFamily="34" charset="0"/>
                <a:cs typeface="Arial" panose="020B0604020202020204" pitchFamily="34" charset="0"/>
              </a:rPr>
              <a:t>message de saison à faire / région</a:t>
            </a:r>
          </a:p>
          <a:p>
            <a:pPr algn="ctr"/>
            <a:r>
              <a:rPr lang="fr-FR" sz="2400" b="1" u="sng" dirty="0">
                <a:solidFill>
                  <a:schemeClr val="bg1"/>
                </a:solidFill>
                <a:latin typeface="Arial" panose="020B0604020202020204" pitchFamily="34" charset="0"/>
                <a:cs typeface="Arial" panose="020B0604020202020204" pitchFamily="34" charset="0"/>
              </a:rPr>
              <a:t>Pensez à réguler vos céréales avec MONDIUM</a:t>
            </a:r>
            <a:r>
              <a:rPr lang="fr-FR" sz="2400" b="1" u="sng" baseline="30000" dirty="0">
                <a:solidFill>
                  <a:schemeClr val="bg1"/>
                </a:solidFill>
                <a:latin typeface="Arial" panose="020B0604020202020204" pitchFamily="34" charset="0"/>
                <a:cs typeface="Arial" panose="020B0604020202020204" pitchFamily="34" charset="0"/>
              </a:rPr>
              <a:t>®</a:t>
            </a:r>
          </a:p>
        </p:txBody>
      </p:sp>
      <p:pic>
        <p:nvPicPr>
          <p:cNvPr id="23" name="Image 2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67706" y="7218908"/>
            <a:ext cx="969309" cy="1986191"/>
          </a:xfrm>
          <a:prstGeom prst="rect">
            <a:avLst/>
          </a:prstGeom>
          <a:noFill/>
          <a:ln>
            <a:noFill/>
          </a:ln>
        </p:spPr>
      </p:pic>
      <p:sp>
        <p:nvSpPr>
          <p:cNvPr id="39" name="Rectangle 38"/>
          <p:cNvSpPr/>
          <p:nvPr/>
        </p:nvSpPr>
        <p:spPr>
          <a:xfrm>
            <a:off x="252238" y="5850756"/>
            <a:ext cx="6192689" cy="246221"/>
          </a:xfrm>
          <a:prstGeom prst="rect">
            <a:avLst/>
          </a:prstGeom>
        </p:spPr>
        <p:txBody>
          <a:bodyPr wrap="square" lIns="90000" tIns="0" rIns="0" bIns="0">
            <a:spAutoFit/>
          </a:bodyPr>
          <a:lstStyle/>
          <a:p>
            <a:r>
              <a:rPr lang="fr-FR" altLang="fr-FR" sz="1600" b="1" dirty="0">
                <a:solidFill>
                  <a:schemeClr val="accent6">
                    <a:lumMod val="75000"/>
                  </a:schemeClr>
                </a:solidFill>
                <a:latin typeface="Arial" panose="020B0604020202020204" pitchFamily="34" charset="0"/>
                <a:cs typeface="Arial" panose="020B0604020202020204" pitchFamily="34" charset="0"/>
                <a:sym typeface="Wingdings" pitchFamily="2" charset="2"/>
              </a:rPr>
              <a:t>Comment utiliser MONDIUM</a:t>
            </a:r>
            <a:r>
              <a:rPr lang="fr-FR" altLang="fr-FR" sz="1600" b="1" baseline="30000" dirty="0">
                <a:solidFill>
                  <a:schemeClr val="accent6">
                    <a:lumMod val="75000"/>
                  </a:schemeClr>
                </a:solidFill>
                <a:latin typeface="Arial" panose="020B0604020202020204" pitchFamily="34" charset="0"/>
                <a:cs typeface="Arial" panose="020B0604020202020204" pitchFamily="34" charset="0"/>
                <a:sym typeface="Wingdings" pitchFamily="2" charset="2"/>
              </a:rPr>
              <a:t>®</a:t>
            </a:r>
            <a:r>
              <a:rPr lang="fr-FR" altLang="fr-FR" sz="1600" b="1" dirty="0">
                <a:solidFill>
                  <a:schemeClr val="accent6">
                    <a:lumMod val="75000"/>
                  </a:schemeClr>
                </a:solidFill>
                <a:latin typeface="Arial" panose="020B0604020202020204" pitchFamily="34" charset="0"/>
                <a:cs typeface="Arial" panose="020B0604020202020204" pitchFamily="34" charset="0"/>
                <a:sym typeface="Wingdings" pitchFamily="2" charset="2"/>
              </a:rPr>
              <a:t> sur blé tendre d'hiver</a:t>
            </a:r>
          </a:p>
        </p:txBody>
      </p:sp>
      <p:sp>
        <p:nvSpPr>
          <p:cNvPr id="40" name="Rectangle 39"/>
          <p:cNvSpPr/>
          <p:nvPr/>
        </p:nvSpPr>
        <p:spPr>
          <a:xfrm>
            <a:off x="265252" y="6227172"/>
            <a:ext cx="3875420" cy="336800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Arial" panose="020B0604020202020204" pitchFamily="34" charset="0"/>
              <a:cs typeface="Arial" panose="020B0604020202020204" pitchFamily="34" charset="0"/>
            </a:endParaRPr>
          </a:p>
        </p:txBody>
      </p:sp>
      <p:sp>
        <p:nvSpPr>
          <p:cNvPr id="43" name="Rectangle 42"/>
          <p:cNvSpPr/>
          <p:nvPr/>
        </p:nvSpPr>
        <p:spPr>
          <a:xfrm>
            <a:off x="217023" y="3905960"/>
            <a:ext cx="7091998" cy="1656764"/>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indent="-177800">
              <a:spcAft>
                <a:spcPts val="600"/>
              </a:spcAft>
              <a:buClr>
                <a:srgbClr val="F79646"/>
              </a:buClr>
              <a:buFont typeface="Wingdings 2" panose="05020102010507070707" pitchFamily="18" charset="2"/>
              <a:buChar char=""/>
            </a:pPr>
            <a:r>
              <a:rPr lang="fr-FR" sz="1400" b="1" dirty="0">
                <a:solidFill>
                  <a:srgbClr val="CC6600"/>
                </a:solidFill>
              </a:rPr>
              <a:t>Une efficacité optimisée</a:t>
            </a:r>
            <a:r>
              <a:rPr lang="fr-FR" sz="1400" b="1" dirty="0">
                <a:solidFill>
                  <a:prstClr val="black"/>
                </a:solidFill>
              </a:rPr>
              <a:t> </a:t>
            </a:r>
            <a:r>
              <a:rPr lang="fr-FR" sz="1400" dirty="0">
                <a:solidFill>
                  <a:prstClr val="black"/>
                </a:solidFill>
              </a:rPr>
              <a:t>du </a:t>
            </a:r>
            <a:r>
              <a:rPr lang="fr-FR" sz="1400" dirty="0" err="1">
                <a:solidFill>
                  <a:prstClr val="black"/>
                </a:solidFill>
              </a:rPr>
              <a:t>chlorméquat</a:t>
            </a:r>
            <a:r>
              <a:rPr lang="fr-FR" sz="1400" dirty="0">
                <a:solidFill>
                  <a:prstClr val="black"/>
                </a:solidFill>
              </a:rPr>
              <a:t> grâce à l'</a:t>
            </a:r>
            <a:r>
              <a:rPr lang="fr-FR" sz="1400" dirty="0" err="1">
                <a:solidFill>
                  <a:prstClr val="black"/>
                </a:solidFill>
              </a:rPr>
              <a:t>imazaquine</a:t>
            </a:r>
            <a:r>
              <a:rPr lang="fr-FR" sz="1400" dirty="0">
                <a:solidFill>
                  <a:prstClr val="black"/>
                </a:solidFill>
              </a:rPr>
              <a:t> pour une bonne persistance d’action</a:t>
            </a:r>
          </a:p>
          <a:p>
            <a:pPr marL="177800" lvl="0" indent="-177800">
              <a:spcAft>
                <a:spcPts val="600"/>
              </a:spcAft>
              <a:buClr>
                <a:srgbClr val="F79646"/>
              </a:buClr>
              <a:buFont typeface="Wingdings 2" panose="05020102010507070707" pitchFamily="18" charset="2"/>
              <a:buChar char=""/>
            </a:pPr>
            <a:r>
              <a:rPr lang="fr-FR" sz="1400" b="1" dirty="0">
                <a:solidFill>
                  <a:srgbClr val="CC6600"/>
                </a:solidFill>
              </a:rPr>
              <a:t>La souplesse, </a:t>
            </a:r>
            <a:r>
              <a:rPr lang="fr-FR" sz="1400" dirty="0">
                <a:solidFill>
                  <a:prstClr val="black"/>
                </a:solidFill>
              </a:rPr>
              <a:t>adapté</a:t>
            </a:r>
            <a:r>
              <a:rPr lang="fr-FR" sz="1400" b="1" dirty="0">
                <a:solidFill>
                  <a:srgbClr val="CC6600"/>
                </a:solidFill>
              </a:rPr>
              <a:t> </a:t>
            </a:r>
            <a:r>
              <a:rPr lang="fr-FR" sz="1400" dirty="0">
                <a:solidFill>
                  <a:prstClr val="black"/>
                </a:solidFill>
              </a:rPr>
              <a:t>aux applications précoces de </a:t>
            </a:r>
            <a:r>
              <a:rPr lang="fr-FR" sz="1400" dirty="0" err="1">
                <a:solidFill>
                  <a:prstClr val="black"/>
                </a:solidFill>
              </a:rPr>
              <a:t>mi-tallage</a:t>
            </a:r>
            <a:r>
              <a:rPr lang="fr-FR" sz="1400" dirty="0">
                <a:solidFill>
                  <a:prstClr val="black"/>
                </a:solidFill>
              </a:rPr>
              <a:t> à 1 nœud</a:t>
            </a:r>
          </a:p>
          <a:p>
            <a:pPr marL="177800" indent="-177800">
              <a:spcAft>
                <a:spcPts val="600"/>
              </a:spcAft>
              <a:buClr>
                <a:srgbClr val="F79646"/>
              </a:buClr>
              <a:buFont typeface="Wingdings 2" panose="05020102010507070707" pitchFamily="18" charset="2"/>
              <a:buChar char=""/>
            </a:pPr>
            <a:r>
              <a:rPr lang="fr-FR" altLang="fr-FR" sz="1400" b="1" dirty="0">
                <a:solidFill>
                  <a:srgbClr val="CC6600"/>
                </a:solidFill>
              </a:rPr>
              <a:t>La simplicité, </a:t>
            </a:r>
            <a:r>
              <a:rPr lang="fr-FR" altLang="fr-FR" sz="1400" dirty="0">
                <a:solidFill>
                  <a:prstClr val="black"/>
                </a:solidFill>
              </a:rPr>
              <a:t>toutes les parcelles de BTH de l'exploitation traitée</a:t>
            </a:r>
            <a:r>
              <a:rPr lang="fr-FR" altLang="fr-FR" sz="1400" dirty="0">
                <a:solidFill>
                  <a:schemeClr val="tx1"/>
                </a:solidFill>
              </a:rPr>
              <a:t>s</a:t>
            </a:r>
            <a:r>
              <a:rPr lang="fr-FR" altLang="fr-FR" sz="1400" dirty="0">
                <a:solidFill>
                  <a:prstClr val="black"/>
                </a:solidFill>
              </a:rPr>
              <a:t> en une fois </a:t>
            </a:r>
            <a:r>
              <a:rPr lang="fr-FR" sz="1400" dirty="0">
                <a:solidFill>
                  <a:prstClr val="black"/>
                </a:solidFill>
              </a:rPr>
              <a:t>(</a:t>
            </a:r>
            <a:r>
              <a:rPr lang="fr-FR" altLang="fr-FR" sz="1400" dirty="0">
                <a:solidFill>
                  <a:prstClr val="black"/>
                </a:solidFill>
              </a:rPr>
              <a:t>dès que la variété la plus précoce de l’exploitation a atteint le stade épis 1 cm)</a:t>
            </a:r>
          </a:p>
        </p:txBody>
      </p:sp>
      <p:sp>
        <p:nvSpPr>
          <p:cNvPr id="30" name="ZoneTexte 29"/>
          <p:cNvSpPr txBox="1"/>
          <p:nvPr/>
        </p:nvSpPr>
        <p:spPr>
          <a:xfrm>
            <a:off x="324247" y="7895644"/>
            <a:ext cx="621965" cy="369332"/>
          </a:xfrm>
          <a:prstGeom prst="rect">
            <a:avLst/>
          </a:prstGeom>
          <a:noFill/>
        </p:spPr>
        <p:txBody>
          <a:bodyPr wrap="none" lIns="0" tIns="0" rIns="0" bIns="0" rtlCol="0">
            <a:spAutoFit/>
          </a:bodyPr>
          <a:lstStyle/>
          <a:p>
            <a:r>
              <a:rPr lang="fr-FR" sz="1200" b="1" dirty="0">
                <a:latin typeface="Arial" panose="020B0604020202020204" pitchFamily="34" charset="0"/>
                <a:cs typeface="Arial" panose="020B0604020202020204" pitchFamily="34" charset="0"/>
              </a:rPr>
              <a:t>Risque</a:t>
            </a:r>
          </a:p>
          <a:p>
            <a:r>
              <a:rPr lang="fr-FR" sz="1200" b="1" dirty="0">
                <a:latin typeface="Arial" panose="020B0604020202020204" pitchFamily="34" charset="0"/>
                <a:cs typeface="Arial" panose="020B0604020202020204" pitchFamily="34" charset="0"/>
              </a:rPr>
              <a:t>de verse</a:t>
            </a:r>
          </a:p>
        </p:txBody>
      </p:sp>
      <p:sp>
        <p:nvSpPr>
          <p:cNvPr id="31" name="ZoneTexte 30"/>
          <p:cNvSpPr txBox="1"/>
          <p:nvPr/>
        </p:nvSpPr>
        <p:spPr>
          <a:xfrm>
            <a:off x="324247" y="8510257"/>
            <a:ext cx="227626" cy="153888"/>
          </a:xfrm>
          <a:prstGeom prst="rect">
            <a:avLst/>
          </a:prstGeom>
          <a:noFill/>
        </p:spPr>
        <p:txBody>
          <a:bodyPr wrap="none" lIns="0" tIns="0" rIns="0" bIns="0" rtlCol="0">
            <a:spAutoFit/>
          </a:bodyPr>
          <a:lstStyle/>
          <a:p>
            <a:r>
              <a:rPr lang="fr-FR" sz="1000" dirty="0">
                <a:latin typeface="Arial" panose="020B0604020202020204" pitchFamily="34" charset="0"/>
                <a:cs typeface="Arial" panose="020B0604020202020204" pitchFamily="34" charset="0"/>
              </a:rPr>
              <a:t>Fort</a:t>
            </a:r>
          </a:p>
        </p:txBody>
      </p:sp>
      <p:sp>
        <p:nvSpPr>
          <p:cNvPr id="33" name="Rectangle à coins arrondis 32"/>
          <p:cNvSpPr/>
          <p:nvPr/>
        </p:nvSpPr>
        <p:spPr>
          <a:xfrm>
            <a:off x="1397768" y="8407201"/>
            <a:ext cx="2376251" cy="360000"/>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err="1">
                <a:latin typeface="Arial" panose="020B0604020202020204" pitchFamily="34" charset="0"/>
                <a:cs typeface="Arial" panose="020B0604020202020204" pitchFamily="34" charset="0"/>
              </a:rPr>
              <a:t>Mondium</a:t>
            </a:r>
            <a:r>
              <a:rPr lang="fr-FR" sz="1100" dirty="0">
                <a:solidFill>
                  <a:schemeClr val="bg1"/>
                </a:solidFill>
                <a:latin typeface="Arial" panose="020B0604020202020204" pitchFamily="34" charset="0"/>
                <a:cs typeface="Arial" panose="020B0604020202020204" pitchFamily="34" charset="0"/>
              </a:rPr>
              <a:t>®</a:t>
            </a:r>
            <a:br>
              <a:rPr lang="fr-FR" sz="1100" dirty="0">
                <a:latin typeface="Arial" panose="020B0604020202020204" pitchFamily="34" charset="0"/>
                <a:cs typeface="Arial" panose="020B0604020202020204" pitchFamily="34" charset="0"/>
              </a:rPr>
            </a:br>
            <a:r>
              <a:rPr lang="fr-FR" sz="1100" dirty="0">
                <a:solidFill>
                  <a:srgbClr val="FF0000"/>
                </a:solidFill>
                <a:latin typeface="Arial" panose="020B0604020202020204" pitchFamily="34" charset="0"/>
                <a:cs typeface="Arial" panose="020B0604020202020204" pitchFamily="34" charset="0"/>
              </a:rPr>
              <a:t>Dose à indiquer / région</a:t>
            </a:r>
          </a:p>
        </p:txBody>
      </p:sp>
      <p:sp>
        <p:nvSpPr>
          <p:cNvPr id="32" name="ZoneTexte 31"/>
          <p:cNvSpPr txBox="1"/>
          <p:nvPr/>
        </p:nvSpPr>
        <p:spPr>
          <a:xfrm>
            <a:off x="324247" y="8990217"/>
            <a:ext cx="708527" cy="153888"/>
          </a:xfrm>
          <a:prstGeom prst="rect">
            <a:avLst/>
          </a:prstGeom>
          <a:noFill/>
        </p:spPr>
        <p:txBody>
          <a:bodyPr wrap="none" lIns="0" tIns="0" rIns="0" bIns="0" rtlCol="0">
            <a:spAutoFit/>
          </a:bodyPr>
          <a:lstStyle/>
          <a:p>
            <a:r>
              <a:rPr lang="fr-FR" sz="1000" dirty="0">
                <a:latin typeface="Arial" panose="020B0604020202020204" pitchFamily="34" charset="0"/>
                <a:cs typeface="Arial" panose="020B0604020202020204" pitchFamily="34" charset="0"/>
              </a:rPr>
              <a:t>Moyen à fort</a:t>
            </a:r>
          </a:p>
        </p:txBody>
      </p:sp>
      <p:sp>
        <p:nvSpPr>
          <p:cNvPr id="34" name="Rectangle à coins arrondis 33"/>
          <p:cNvSpPr/>
          <p:nvPr/>
        </p:nvSpPr>
        <p:spPr>
          <a:xfrm>
            <a:off x="1397769" y="8887161"/>
            <a:ext cx="2376250" cy="360000"/>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err="1">
                <a:latin typeface="Arial" panose="020B0604020202020204" pitchFamily="34" charset="0"/>
                <a:cs typeface="Arial" panose="020B0604020202020204" pitchFamily="34" charset="0"/>
              </a:rPr>
              <a:t>Mondium</a:t>
            </a:r>
            <a:r>
              <a:rPr lang="fr-FR" sz="1100" dirty="0">
                <a:solidFill>
                  <a:schemeClr val="bg1"/>
                </a:solidFill>
                <a:latin typeface="Arial" panose="020B0604020202020204" pitchFamily="34" charset="0"/>
                <a:cs typeface="Arial" panose="020B0604020202020204" pitchFamily="34" charset="0"/>
              </a:rPr>
              <a:t>®</a:t>
            </a:r>
            <a:br>
              <a:rPr lang="fr-FR" sz="1100" dirty="0">
                <a:latin typeface="Arial" panose="020B0604020202020204" pitchFamily="34" charset="0"/>
                <a:cs typeface="Arial" panose="020B0604020202020204" pitchFamily="34" charset="0"/>
              </a:rPr>
            </a:br>
            <a:r>
              <a:rPr lang="fr-FR" sz="1100" dirty="0">
                <a:solidFill>
                  <a:srgbClr val="FF0000"/>
                </a:solidFill>
                <a:latin typeface="Arial" panose="020B0604020202020204" pitchFamily="34" charset="0"/>
                <a:cs typeface="Arial" panose="020B0604020202020204" pitchFamily="34" charset="0"/>
              </a:rPr>
              <a:t>Dose à indiquer / région</a:t>
            </a:r>
          </a:p>
        </p:txBody>
      </p:sp>
      <p:cxnSp>
        <p:nvCxnSpPr>
          <p:cNvPr id="36" name="Connecteur droit 35"/>
          <p:cNvCxnSpPr/>
          <p:nvPr/>
        </p:nvCxnSpPr>
        <p:spPr>
          <a:xfrm flipH="1">
            <a:off x="324247" y="8347221"/>
            <a:ext cx="3641814"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Connecteur droit 36"/>
          <p:cNvCxnSpPr/>
          <p:nvPr/>
        </p:nvCxnSpPr>
        <p:spPr>
          <a:xfrm flipH="1">
            <a:off x="324247" y="8827181"/>
            <a:ext cx="3641815"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8" name="Connecteur droit 37"/>
          <p:cNvCxnSpPr/>
          <p:nvPr/>
        </p:nvCxnSpPr>
        <p:spPr>
          <a:xfrm flipH="1">
            <a:off x="324247" y="9307140"/>
            <a:ext cx="3641814"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4212679" y="6227172"/>
            <a:ext cx="3096344" cy="336800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Arial" panose="020B0604020202020204" pitchFamily="34" charset="0"/>
              <a:cs typeface="Arial" panose="020B0604020202020204" pitchFamily="34" charset="0"/>
            </a:endParaRPr>
          </a:p>
        </p:txBody>
      </p:sp>
      <p:sp>
        <p:nvSpPr>
          <p:cNvPr id="76" name="Rectangle 75"/>
          <p:cNvSpPr/>
          <p:nvPr/>
        </p:nvSpPr>
        <p:spPr>
          <a:xfrm>
            <a:off x="252239" y="3588311"/>
            <a:ext cx="2843727" cy="246221"/>
          </a:xfrm>
          <a:prstGeom prst="rect">
            <a:avLst/>
          </a:prstGeom>
        </p:spPr>
        <p:txBody>
          <a:bodyPr wrap="none" lIns="0" tIns="0" rIns="0" bIns="0">
            <a:spAutoFit/>
          </a:bodyPr>
          <a:lstStyle/>
          <a:p>
            <a:r>
              <a:rPr lang="fr-FR" sz="1600" b="1" dirty="0">
                <a:solidFill>
                  <a:schemeClr val="accent6">
                    <a:lumMod val="75000"/>
                  </a:schemeClr>
                </a:solidFill>
                <a:latin typeface="Arial" panose="020B0604020202020204" pitchFamily="34" charset="0"/>
                <a:cs typeface="Arial" panose="020B0604020202020204" pitchFamily="34" charset="0"/>
              </a:rPr>
              <a:t>Pourquoi utiliser MONDIUM</a:t>
            </a:r>
            <a:r>
              <a:rPr lang="fr-FR" sz="1600" b="1" baseline="30000" dirty="0">
                <a:solidFill>
                  <a:schemeClr val="accent6">
                    <a:lumMod val="75000"/>
                  </a:schemeClr>
                </a:solidFill>
                <a:latin typeface="Arial" panose="020B0604020202020204" pitchFamily="34" charset="0"/>
                <a:cs typeface="Arial" panose="020B0604020202020204" pitchFamily="34" charset="0"/>
              </a:rPr>
              <a:t>®</a:t>
            </a:r>
          </a:p>
        </p:txBody>
      </p:sp>
      <p:sp>
        <p:nvSpPr>
          <p:cNvPr id="51" name="Text Box 9"/>
          <p:cNvSpPr txBox="1">
            <a:spLocks noChangeArrowheads="1"/>
          </p:cNvSpPr>
          <p:nvPr/>
        </p:nvSpPr>
        <p:spPr bwMode="auto">
          <a:xfrm rot="5400000">
            <a:off x="1953643" y="4580093"/>
            <a:ext cx="396000" cy="3869239"/>
          </a:xfrm>
          <a:prstGeom prst="round2SameRect">
            <a:avLst/>
          </a:prstGeom>
          <a:solidFill>
            <a:srgbClr val="F39500"/>
          </a:solidFill>
          <a:ln w="9525">
            <a:noFill/>
            <a:miter lim="800000"/>
            <a:headEnd/>
            <a:tailEnd/>
          </a:ln>
          <a:effectLst/>
          <a:extLst/>
        </p:spPr>
        <p:txBody>
          <a:bodyPr vert="vert270" wrap="square" lIns="72000" tIns="36000" rIns="72000" bIns="36000" anchor="ctr">
            <a:no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185738" eaLnBrk="1" hangingPunct="1"/>
            <a:r>
              <a:rPr lang="fr-FR" sz="1200" b="1" dirty="0">
                <a:solidFill>
                  <a:schemeClr val="bg1"/>
                </a:solidFill>
                <a:latin typeface="Arial" panose="020B0604020202020204" pitchFamily="34" charset="0"/>
                <a:cs typeface="Arial" panose="020B0604020202020204" pitchFamily="34" charset="0"/>
              </a:rPr>
              <a:t>Stades et doses d'application selon le risque de verse</a:t>
            </a:r>
            <a:endParaRPr lang="en-US" sz="1200" b="1" dirty="0">
              <a:solidFill>
                <a:schemeClr val="bg1"/>
              </a:solidFill>
              <a:latin typeface="Arial" panose="020B0604020202020204" pitchFamily="34" charset="0"/>
              <a:cs typeface="Arial" panose="020B0604020202020204" pitchFamily="34" charset="0"/>
            </a:endParaRPr>
          </a:p>
        </p:txBody>
      </p:sp>
      <p:sp>
        <p:nvSpPr>
          <p:cNvPr id="53" name="Text Box 9"/>
          <p:cNvSpPr txBox="1">
            <a:spLocks noChangeArrowheads="1"/>
          </p:cNvSpPr>
          <p:nvPr/>
        </p:nvSpPr>
        <p:spPr bwMode="auto">
          <a:xfrm rot="5400000">
            <a:off x="5549706" y="4953398"/>
            <a:ext cx="396000" cy="3122628"/>
          </a:xfrm>
          <a:prstGeom prst="round2SameRect">
            <a:avLst/>
          </a:prstGeom>
          <a:solidFill>
            <a:srgbClr val="F39500"/>
          </a:solidFill>
          <a:ln w="9525">
            <a:noFill/>
            <a:miter lim="800000"/>
            <a:headEnd/>
            <a:tailEnd/>
          </a:ln>
          <a:effectLst/>
          <a:extLst/>
        </p:spPr>
        <p:txBody>
          <a:bodyPr vert="vert270" wrap="square" lIns="72000" tIns="36000" rIns="72000" bIns="36000" anchor="ctr">
            <a:no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185738" algn="l" eaLnBrk="1" hangingPunct="1"/>
            <a:r>
              <a:rPr lang="fr-FR" sz="1200" b="1" dirty="0">
                <a:solidFill>
                  <a:schemeClr val="bg1"/>
                </a:solidFill>
                <a:latin typeface="Arial" panose="020B0604020202020204" pitchFamily="34" charset="0"/>
                <a:cs typeface="Arial" panose="020B0604020202020204" pitchFamily="34" charset="0"/>
              </a:rPr>
              <a:t>Conditions d’applications</a:t>
            </a:r>
          </a:p>
        </p:txBody>
      </p:sp>
      <p:grpSp>
        <p:nvGrpSpPr>
          <p:cNvPr id="47" name="Groupe 46"/>
          <p:cNvGrpSpPr/>
          <p:nvPr/>
        </p:nvGrpSpPr>
        <p:grpSpPr>
          <a:xfrm>
            <a:off x="1157742" y="7911172"/>
            <a:ext cx="2808319" cy="221338"/>
            <a:chOff x="5124205" y="5634038"/>
            <a:chExt cx="1968794" cy="221338"/>
          </a:xfrm>
        </p:grpSpPr>
        <p:sp>
          <p:nvSpPr>
            <p:cNvPr id="48" name="Rectangle 47"/>
            <p:cNvSpPr/>
            <p:nvPr/>
          </p:nvSpPr>
          <p:spPr>
            <a:xfrm>
              <a:off x="5124205" y="5634038"/>
              <a:ext cx="1968794" cy="216718"/>
            </a:xfrm>
            <a:prstGeom prst="rect">
              <a:avLst/>
            </a:prstGeom>
            <a:solidFill>
              <a:srgbClr val="996633"/>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50" name="ZoneTexte 49"/>
            <p:cNvSpPr txBox="1"/>
            <p:nvPr/>
          </p:nvSpPr>
          <p:spPr>
            <a:xfrm>
              <a:off x="5150912" y="5635312"/>
              <a:ext cx="351749" cy="215444"/>
            </a:xfrm>
            <a:prstGeom prst="rect">
              <a:avLst/>
            </a:prstGeom>
            <a:noFill/>
          </p:spPr>
          <p:txBody>
            <a:bodyPr wrap="none" lIns="0" tIns="0" rIns="0" bIns="0" rtlCol="0">
              <a:spAutoFit/>
            </a:bodyPr>
            <a:lstStyle/>
            <a:p>
              <a:pPr algn="ctr"/>
              <a:r>
                <a:rPr lang="fr-FR" sz="700" dirty="0">
                  <a:solidFill>
                    <a:schemeClr val="bg1"/>
                  </a:solidFill>
                </a:rPr>
                <a:t>tallage</a:t>
              </a:r>
              <a:br>
                <a:rPr lang="fr-FR" sz="700" dirty="0">
                  <a:solidFill>
                    <a:schemeClr val="bg1"/>
                  </a:solidFill>
                </a:rPr>
              </a:br>
              <a:r>
                <a:rPr lang="fr-FR" sz="700" dirty="0">
                  <a:solidFill>
                    <a:schemeClr val="bg1"/>
                  </a:solidFill>
                </a:rPr>
                <a:t>BBCH 21-29</a:t>
              </a:r>
            </a:p>
          </p:txBody>
        </p:sp>
        <p:sp>
          <p:nvSpPr>
            <p:cNvPr id="55" name="ZoneTexte 54"/>
            <p:cNvSpPr txBox="1"/>
            <p:nvPr/>
          </p:nvSpPr>
          <p:spPr>
            <a:xfrm>
              <a:off x="5951811" y="5639932"/>
              <a:ext cx="278702" cy="215444"/>
            </a:xfrm>
            <a:prstGeom prst="rect">
              <a:avLst/>
            </a:prstGeom>
            <a:noFill/>
          </p:spPr>
          <p:txBody>
            <a:bodyPr wrap="none" lIns="0" tIns="0" rIns="0" bIns="0" rtlCol="0">
              <a:spAutoFit/>
            </a:bodyPr>
            <a:lstStyle/>
            <a:p>
              <a:pPr algn="ctr"/>
              <a:r>
                <a:rPr lang="fr-FR" sz="700" dirty="0">
                  <a:solidFill>
                    <a:schemeClr val="bg1"/>
                  </a:solidFill>
                </a:rPr>
                <a:t>épi 1 cm</a:t>
              </a:r>
              <a:br>
                <a:rPr lang="fr-FR" sz="700" dirty="0">
                  <a:solidFill>
                    <a:schemeClr val="bg1"/>
                  </a:solidFill>
                </a:rPr>
              </a:br>
              <a:r>
                <a:rPr lang="fr-FR" sz="700" dirty="0">
                  <a:solidFill>
                    <a:schemeClr val="bg1"/>
                  </a:solidFill>
                </a:rPr>
                <a:t>BBCH  30</a:t>
              </a:r>
            </a:p>
          </p:txBody>
        </p:sp>
        <p:sp>
          <p:nvSpPr>
            <p:cNvPr id="56" name="ZoneTexte 55"/>
            <p:cNvSpPr txBox="1"/>
            <p:nvPr/>
          </p:nvSpPr>
          <p:spPr>
            <a:xfrm>
              <a:off x="6679665" y="5634038"/>
              <a:ext cx="278702" cy="215444"/>
            </a:xfrm>
            <a:prstGeom prst="rect">
              <a:avLst/>
            </a:prstGeom>
            <a:noFill/>
          </p:spPr>
          <p:txBody>
            <a:bodyPr wrap="none" lIns="0" tIns="0" rIns="0" bIns="0" rtlCol="0">
              <a:spAutoFit/>
            </a:bodyPr>
            <a:lstStyle/>
            <a:p>
              <a:pPr algn="ctr"/>
              <a:r>
                <a:rPr lang="fr-FR" sz="700" dirty="0">
                  <a:solidFill>
                    <a:schemeClr val="bg1"/>
                  </a:solidFill>
                </a:rPr>
                <a:t>1</a:t>
              </a:r>
              <a:r>
                <a:rPr lang="fr-FR" sz="700" baseline="30000" dirty="0">
                  <a:solidFill>
                    <a:schemeClr val="bg1"/>
                  </a:solidFill>
                </a:rPr>
                <a:t>er</a:t>
              </a:r>
              <a:r>
                <a:rPr lang="fr-FR" sz="700" dirty="0">
                  <a:solidFill>
                    <a:schemeClr val="bg1"/>
                  </a:solidFill>
                </a:rPr>
                <a:t> nœud</a:t>
              </a:r>
              <a:br>
                <a:rPr lang="fr-FR" sz="700" dirty="0">
                  <a:solidFill>
                    <a:schemeClr val="bg1"/>
                  </a:solidFill>
                </a:rPr>
              </a:br>
              <a:r>
                <a:rPr lang="fr-FR" sz="700" dirty="0">
                  <a:solidFill>
                    <a:schemeClr val="bg1"/>
                  </a:solidFill>
                </a:rPr>
                <a:t>BBCH  31</a:t>
              </a:r>
            </a:p>
          </p:txBody>
        </p:sp>
      </p:grpSp>
      <p:sp>
        <p:nvSpPr>
          <p:cNvPr id="35" name="ZoneTexte 34"/>
          <p:cNvSpPr txBox="1"/>
          <p:nvPr/>
        </p:nvSpPr>
        <p:spPr>
          <a:xfrm>
            <a:off x="384354" y="1049447"/>
            <a:ext cx="4633598" cy="984885"/>
          </a:xfrm>
          <a:prstGeom prst="rect">
            <a:avLst/>
          </a:prstGeom>
          <a:noFill/>
        </p:spPr>
        <p:txBody>
          <a:bodyPr wrap="square" lIns="0" tIns="0" rIns="0" bIns="0" rtlCol="0">
            <a:spAutoFit/>
          </a:bodyPr>
          <a:lstStyle/>
          <a:p>
            <a:r>
              <a:rPr lang="fr-FR" sz="3200" dirty="0">
                <a:latin typeface="Arial" panose="020B0604020202020204" pitchFamily="34" charset="0"/>
                <a:cs typeface="Arial" panose="020B0604020202020204" pitchFamily="34" charset="0"/>
              </a:rPr>
              <a:t>Avis de saison</a:t>
            </a:r>
          </a:p>
          <a:p>
            <a:r>
              <a:rPr lang="fr-FR" sz="3200" dirty="0">
                <a:latin typeface="Arial" panose="020B0604020202020204" pitchFamily="34" charset="0"/>
                <a:cs typeface="Arial" panose="020B0604020202020204" pitchFamily="34" charset="0"/>
              </a:rPr>
              <a:t>Régulation des céréales</a:t>
            </a:r>
          </a:p>
        </p:txBody>
      </p:sp>
      <p:sp>
        <p:nvSpPr>
          <p:cNvPr id="28" name="Text Box 9"/>
          <p:cNvSpPr txBox="1">
            <a:spLocks noChangeArrowheads="1"/>
          </p:cNvSpPr>
          <p:nvPr/>
        </p:nvSpPr>
        <p:spPr bwMode="auto">
          <a:xfrm>
            <a:off x="4284967" y="8576292"/>
            <a:ext cx="1836785" cy="298800"/>
          </a:xfrm>
          <a:prstGeom prst="rect">
            <a:avLst/>
          </a:prstGeom>
          <a:solidFill>
            <a:schemeClr val="accent3">
              <a:lumMod val="20000"/>
              <a:lumOff val="80000"/>
            </a:schemeClr>
          </a:solidFill>
          <a:ln w="9525">
            <a:noFill/>
            <a:miter lim="800000"/>
            <a:headEnd/>
            <a:tailEnd/>
          </a:ln>
          <a:effectLst/>
          <a:extLst/>
        </p:spPr>
        <p:txBody>
          <a:bodyPr wrap="square" lIns="36000" tIns="36000" rIns="36000" bIns="36000" anchor="ctr">
            <a:noAutofit/>
          </a:bodyPr>
          <a:lstStyle>
            <a:defPPr>
              <a:defRPr lang="de-DE"/>
            </a:defPPr>
            <a:lvl1pPr marL="1588">
              <a:defRPr sz="1000" b="1" spc="0">
                <a:latin typeface="Arial" panose="020B0604020202020204" pitchFamily="34" charset="0"/>
                <a:cs typeface="Arial" panose="020B0604020202020204" pitchFamily="34" charset="0"/>
              </a:defRPr>
            </a:lvl1pPr>
            <a:lvl2pPr marL="742950" indent="-285750" eaLnBrk="0" hangingPunct="0">
              <a:defRPr>
                <a:latin typeface="Arial" charset="0"/>
                <a:cs typeface="Arial" charset="0"/>
              </a:defRPr>
            </a:lvl2pPr>
            <a:lvl3pPr marL="1143000" indent="-228600" eaLnBrk="0" hangingPunct="0">
              <a:defRPr>
                <a:latin typeface="Arial" charset="0"/>
                <a:cs typeface="Arial" charset="0"/>
              </a:defRPr>
            </a:lvl3pPr>
            <a:lvl4pPr marL="1600200" indent="-228600" eaLnBrk="0" hangingPunct="0">
              <a:defRPr>
                <a:latin typeface="Arial" charset="0"/>
                <a:cs typeface="Arial" charset="0"/>
              </a:defRPr>
            </a:lvl4pPr>
            <a:lvl5pPr marL="2057400" indent="-228600" eaLnBrk="0" hangingPunct="0">
              <a:defRPr>
                <a:latin typeface="Arial" charset="0"/>
                <a:cs typeface="Arial" charset="0"/>
              </a:defRPr>
            </a:lvl5pPr>
            <a:lvl6pPr marL="2514600" indent="-228600" eaLnBrk="0" fontAlgn="base" hangingPunct="0">
              <a:spcBef>
                <a:spcPct val="0"/>
              </a:spcBef>
              <a:spcAft>
                <a:spcPct val="0"/>
              </a:spcAft>
              <a:defRPr>
                <a:latin typeface="Arial" charset="0"/>
                <a:cs typeface="Arial" charset="0"/>
              </a:defRPr>
            </a:lvl6pPr>
            <a:lvl7pPr marL="2971800" indent="-228600" eaLnBrk="0" fontAlgn="base" hangingPunct="0">
              <a:spcBef>
                <a:spcPct val="0"/>
              </a:spcBef>
              <a:spcAft>
                <a:spcPct val="0"/>
              </a:spcAft>
              <a:defRPr>
                <a:latin typeface="Arial" charset="0"/>
                <a:cs typeface="Arial" charset="0"/>
              </a:defRPr>
            </a:lvl7pPr>
            <a:lvl8pPr marL="3429000" indent="-228600" eaLnBrk="0" fontAlgn="base" hangingPunct="0">
              <a:spcBef>
                <a:spcPct val="0"/>
              </a:spcBef>
              <a:spcAft>
                <a:spcPct val="0"/>
              </a:spcAft>
              <a:defRPr>
                <a:latin typeface="Arial" charset="0"/>
                <a:cs typeface="Arial" charset="0"/>
              </a:defRPr>
            </a:lvl8pPr>
            <a:lvl9pPr marL="3886200" indent="-228600" eaLnBrk="0" fontAlgn="base" hangingPunct="0">
              <a:spcBef>
                <a:spcPct val="0"/>
              </a:spcBef>
              <a:spcAft>
                <a:spcPct val="0"/>
              </a:spcAft>
              <a:defRPr>
                <a:latin typeface="Arial" charset="0"/>
                <a:cs typeface="Arial" charset="0"/>
              </a:defRPr>
            </a:lvl9pPr>
          </a:lstStyle>
          <a:p>
            <a:r>
              <a:rPr lang="fr-FR" sz="800" dirty="0"/>
              <a:t>Il est préférable de reporter</a:t>
            </a:r>
            <a:br>
              <a:rPr lang="fr-FR" sz="800" dirty="0"/>
            </a:br>
            <a:r>
              <a:rPr lang="fr-FR" sz="800" dirty="0"/>
              <a:t>l'application si la culture présente :</a:t>
            </a:r>
          </a:p>
        </p:txBody>
      </p:sp>
      <p:sp>
        <p:nvSpPr>
          <p:cNvPr id="29" name="Rectangle 28"/>
          <p:cNvSpPr/>
          <p:nvPr/>
        </p:nvSpPr>
        <p:spPr>
          <a:xfrm>
            <a:off x="4284967" y="6963975"/>
            <a:ext cx="1971204" cy="830997"/>
          </a:xfrm>
          <a:prstGeom prst="rect">
            <a:avLst/>
          </a:prstGeom>
        </p:spPr>
        <p:txBody>
          <a:bodyPr wrap="square" lIns="0" rIns="36000">
            <a:spAutoFit/>
          </a:bodyPr>
          <a:lstStyle/>
          <a:p>
            <a:pPr marL="92075" indent="-92075">
              <a:buFont typeface="Arial" panose="020B0604020202020204" pitchFamily="34" charset="0"/>
              <a:buChar char="•"/>
            </a:pPr>
            <a:r>
              <a:rPr lang="fr-FR" sz="800" dirty="0"/>
              <a:t>par temps clair et lumineux</a:t>
            </a:r>
          </a:p>
          <a:p>
            <a:pPr marL="92075" indent="-92075">
              <a:buFont typeface="Arial" panose="020B0604020202020204" pitchFamily="34" charset="0"/>
              <a:buChar char="•"/>
            </a:pPr>
            <a:r>
              <a:rPr lang="fr-FR" sz="800" dirty="0"/>
              <a:t>en dehors d'une période de sécheresse</a:t>
            </a:r>
          </a:p>
          <a:p>
            <a:pPr marL="92075" indent="-92075">
              <a:buFont typeface="Arial" panose="020B0604020202020204" pitchFamily="34" charset="0"/>
              <a:buChar char="•"/>
            </a:pPr>
            <a:r>
              <a:rPr lang="fr-FR" sz="800" dirty="0"/>
              <a:t>en dehors des périodes de fortes amplitudes thermiques (écarts de 15 à 20°C entre le mini et le maxi dans la journée)</a:t>
            </a:r>
          </a:p>
        </p:txBody>
      </p:sp>
      <p:sp>
        <p:nvSpPr>
          <p:cNvPr id="41" name="Text Box 9"/>
          <p:cNvSpPr txBox="1">
            <a:spLocks noChangeArrowheads="1"/>
          </p:cNvSpPr>
          <p:nvPr/>
        </p:nvSpPr>
        <p:spPr bwMode="auto">
          <a:xfrm>
            <a:off x="4284967" y="6747951"/>
            <a:ext cx="2520000" cy="216024"/>
          </a:xfrm>
          <a:prstGeom prst="rect">
            <a:avLst/>
          </a:prstGeom>
          <a:solidFill>
            <a:schemeClr val="accent3">
              <a:lumMod val="20000"/>
              <a:lumOff val="80000"/>
            </a:schemeClr>
          </a:solidFill>
          <a:ln w="9525">
            <a:noFill/>
            <a:miter lim="800000"/>
            <a:headEnd/>
            <a:tailEnd/>
          </a:ln>
          <a:effectLst/>
          <a:extLst/>
        </p:spPr>
        <p:txBody>
          <a:bodyPr wrap="square" lIns="36000" tIns="36000" rIns="36000" bIns="36000" anchor="ctr">
            <a:noAutofit/>
          </a:bodyPr>
          <a:lstStyle>
            <a:defPPr>
              <a:defRPr lang="de-DE"/>
            </a:defPPr>
            <a:lvl1pPr marL="1588">
              <a:defRPr sz="1000" b="1" spc="0">
                <a:latin typeface="Arial" panose="020B0604020202020204" pitchFamily="34" charset="0"/>
                <a:cs typeface="Arial" panose="020B0604020202020204" pitchFamily="34" charset="0"/>
              </a:defRPr>
            </a:lvl1pPr>
            <a:lvl2pPr marL="742950" indent="-285750" eaLnBrk="0" hangingPunct="0">
              <a:defRPr>
                <a:latin typeface="Arial" charset="0"/>
                <a:cs typeface="Arial" charset="0"/>
              </a:defRPr>
            </a:lvl2pPr>
            <a:lvl3pPr marL="1143000" indent="-228600" eaLnBrk="0" hangingPunct="0">
              <a:defRPr>
                <a:latin typeface="Arial" charset="0"/>
                <a:cs typeface="Arial" charset="0"/>
              </a:defRPr>
            </a:lvl3pPr>
            <a:lvl4pPr marL="1600200" indent="-228600" eaLnBrk="0" hangingPunct="0">
              <a:defRPr>
                <a:latin typeface="Arial" charset="0"/>
                <a:cs typeface="Arial" charset="0"/>
              </a:defRPr>
            </a:lvl4pPr>
            <a:lvl5pPr marL="2057400" indent="-228600" eaLnBrk="0" hangingPunct="0">
              <a:defRPr>
                <a:latin typeface="Arial" charset="0"/>
                <a:cs typeface="Arial" charset="0"/>
              </a:defRPr>
            </a:lvl5pPr>
            <a:lvl6pPr marL="2514600" indent="-228600" eaLnBrk="0" fontAlgn="base" hangingPunct="0">
              <a:spcBef>
                <a:spcPct val="0"/>
              </a:spcBef>
              <a:spcAft>
                <a:spcPct val="0"/>
              </a:spcAft>
              <a:defRPr>
                <a:latin typeface="Arial" charset="0"/>
                <a:cs typeface="Arial" charset="0"/>
              </a:defRPr>
            </a:lvl6pPr>
            <a:lvl7pPr marL="2971800" indent="-228600" eaLnBrk="0" fontAlgn="base" hangingPunct="0">
              <a:spcBef>
                <a:spcPct val="0"/>
              </a:spcBef>
              <a:spcAft>
                <a:spcPct val="0"/>
              </a:spcAft>
              <a:defRPr>
                <a:latin typeface="Arial" charset="0"/>
                <a:cs typeface="Arial" charset="0"/>
              </a:defRPr>
            </a:lvl7pPr>
            <a:lvl8pPr marL="3429000" indent="-228600" eaLnBrk="0" fontAlgn="base" hangingPunct="0">
              <a:spcBef>
                <a:spcPct val="0"/>
              </a:spcBef>
              <a:spcAft>
                <a:spcPct val="0"/>
              </a:spcAft>
              <a:defRPr>
                <a:latin typeface="Arial" charset="0"/>
                <a:cs typeface="Arial" charset="0"/>
              </a:defRPr>
            </a:lvl8pPr>
            <a:lvl9pPr marL="3886200" indent="-228600" eaLnBrk="0" fontAlgn="base" hangingPunct="0">
              <a:spcBef>
                <a:spcPct val="0"/>
              </a:spcBef>
              <a:spcAft>
                <a:spcPct val="0"/>
              </a:spcAft>
              <a:defRPr>
                <a:latin typeface="Arial" charset="0"/>
                <a:cs typeface="Arial" charset="0"/>
              </a:defRPr>
            </a:lvl9pPr>
          </a:lstStyle>
          <a:p>
            <a:r>
              <a:rPr lang="fr-FR" sz="800" dirty="0"/>
              <a:t>Traiter les céréales en pleine croissance : </a:t>
            </a:r>
          </a:p>
        </p:txBody>
      </p:sp>
      <p:sp>
        <p:nvSpPr>
          <p:cNvPr id="42" name="Rectangle 41"/>
          <p:cNvSpPr/>
          <p:nvPr/>
        </p:nvSpPr>
        <p:spPr>
          <a:xfrm>
            <a:off x="4284967" y="8875092"/>
            <a:ext cx="2461783" cy="707886"/>
          </a:xfrm>
          <a:prstGeom prst="rect">
            <a:avLst/>
          </a:prstGeom>
        </p:spPr>
        <p:txBody>
          <a:bodyPr wrap="square" lIns="0" rIns="36000">
            <a:spAutoFit/>
          </a:bodyPr>
          <a:lstStyle/>
          <a:p>
            <a:pPr marL="88900" indent="-88900">
              <a:buFont typeface="Arial" panose="020B0604020202020204" pitchFamily="34" charset="0"/>
              <a:buChar char="•"/>
            </a:pPr>
            <a:r>
              <a:rPr lang="fr-FR" sz="800" dirty="0"/>
              <a:t>une faim en azote, des symptôme de carence</a:t>
            </a:r>
          </a:p>
          <a:p>
            <a:pPr marL="88900" indent="-88900">
              <a:buFont typeface="Arial" panose="020B0604020202020204" pitchFamily="34" charset="0"/>
              <a:buChar char="•"/>
            </a:pPr>
            <a:r>
              <a:rPr lang="fr-FR" sz="800" dirty="0"/>
              <a:t>des symptômes importants de maladie</a:t>
            </a:r>
          </a:p>
          <a:p>
            <a:pPr marL="88900" indent="-88900">
              <a:buFont typeface="Arial" panose="020B0604020202020204" pitchFamily="34" charset="0"/>
              <a:buChar char="•"/>
            </a:pPr>
            <a:r>
              <a:rPr lang="fr-FR" sz="800" dirty="0"/>
              <a:t>des signes d'asphyxie suite à un excès d'eau</a:t>
            </a:r>
          </a:p>
          <a:p>
            <a:pPr marL="88900" indent="-88900">
              <a:buFont typeface="Arial" panose="020B0604020202020204" pitchFamily="34" charset="0"/>
              <a:buChar char="•"/>
            </a:pPr>
            <a:r>
              <a:rPr lang="fr-FR" sz="800" dirty="0"/>
              <a:t>des symptômes de </a:t>
            </a:r>
            <a:r>
              <a:rPr lang="fr-FR" sz="800" dirty="0" err="1"/>
              <a:t>phytotoxicité</a:t>
            </a:r>
            <a:r>
              <a:rPr lang="fr-FR" sz="800" dirty="0"/>
              <a:t> herbicide</a:t>
            </a:r>
          </a:p>
          <a:p>
            <a:pPr marL="88900" indent="-88900">
              <a:buFont typeface="Arial" panose="020B0604020202020204" pitchFamily="34" charset="0"/>
              <a:buChar char="•"/>
            </a:pPr>
            <a:r>
              <a:rPr lang="fr-FR" sz="800" dirty="0"/>
              <a:t>des brûlures dues au gel</a:t>
            </a:r>
          </a:p>
        </p:txBody>
      </p:sp>
      <p:sp>
        <p:nvSpPr>
          <p:cNvPr id="49" name="Text Box 9"/>
          <p:cNvSpPr txBox="1">
            <a:spLocks noChangeArrowheads="1"/>
          </p:cNvSpPr>
          <p:nvPr/>
        </p:nvSpPr>
        <p:spPr bwMode="auto">
          <a:xfrm>
            <a:off x="4284967" y="7911171"/>
            <a:ext cx="1957727" cy="436049"/>
          </a:xfrm>
          <a:prstGeom prst="rect">
            <a:avLst/>
          </a:prstGeom>
          <a:solidFill>
            <a:schemeClr val="accent3">
              <a:lumMod val="20000"/>
              <a:lumOff val="80000"/>
            </a:schemeClr>
          </a:solidFill>
          <a:ln w="9525">
            <a:noFill/>
            <a:miter lim="800000"/>
            <a:headEnd/>
            <a:tailEnd/>
          </a:ln>
          <a:effectLst/>
          <a:extLst/>
        </p:spPr>
        <p:txBody>
          <a:bodyPr wrap="square" lIns="36000" tIns="36000" rIns="36000" bIns="36000" anchor="ctr">
            <a:noAutofit/>
          </a:bodyPr>
          <a:lstStyle>
            <a:defPPr>
              <a:defRPr lang="de-DE"/>
            </a:defPPr>
            <a:lvl1pPr marL="1588">
              <a:defRPr sz="1000" b="1" spc="0">
                <a:latin typeface="Arial" panose="020B0604020202020204" pitchFamily="34" charset="0"/>
                <a:cs typeface="Arial" panose="020B0604020202020204" pitchFamily="34" charset="0"/>
              </a:defRPr>
            </a:lvl1pPr>
            <a:lvl2pPr marL="742950" indent="-285750" eaLnBrk="0" hangingPunct="0">
              <a:defRPr>
                <a:latin typeface="Arial" charset="0"/>
                <a:cs typeface="Arial" charset="0"/>
              </a:defRPr>
            </a:lvl2pPr>
            <a:lvl3pPr marL="1143000" indent="-228600" eaLnBrk="0" hangingPunct="0">
              <a:defRPr>
                <a:latin typeface="Arial" charset="0"/>
                <a:cs typeface="Arial" charset="0"/>
              </a:defRPr>
            </a:lvl3pPr>
            <a:lvl4pPr marL="1600200" indent="-228600" eaLnBrk="0" hangingPunct="0">
              <a:defRPr>
                <a:latin typeface="Arial" charset="0"/>
                <a:cs typeface="Arial" charset="0"/>
              </a:defRPr>
            </a:lvl4pPr>
            <a:lvl5pPr marL="2057400" indent="-228600" eaLnBrk="0" hangingPunct="0">
              <a:defRPr>
                <a:latin typeface="Arial" charset="0"/>
                <a:cs typeface="Arial" charset="0"/>
              </a:defRPr>
            </a:lvl5pPr>
            <a:lvl6pPr marL="2514600" indent="-228600" eaLnBrk="0" fontAlgn="base" hangingPunct="0">
              <a:spcBef>
                <a:spcPct val="0"/>
              </a:spcBef>
              <a:spcAft>
                <a:spcPct val="0"/>
              </a:spcAft>
              <a:defRPr>
                <a:latin typeface="Arial" charset="0"/>
                <a:cs typeface="Arial" charset="0"/>
              </a:defRPr>
            </a:lvl6pPr>
            <a:lvl7pPr marL="2971800" indent="-228600" eaLnBrk="0" fontAlgn="base" hangingPunct="0">
              <a:spcBef>
                <a:spcPct val="0"/>
              </a:spcBef>
              <a:spcAft>
                <a:spcPct val="0"/>
              </a:spcAft>
              <a:defRPr>
                <a:latin typeface="Arial" charset="0"/>
                <a:cs typeface="Arial" charset="0"/>
              </a:defRPr>
            </a:lvl7pPr>
            <a:lvl8pPr marL="3429000" indent="-228600" eaLnBrk="0" fontAlgn="base" hangingPunct="0">
              <a:spcBef>
                <a:spcPct val="0"/>
              </a:spcBef>
              <a:spcAft>
                <a:spcPct val="0"/>
              </a:spcAft>
              <a:defRPr>
                <a:latin typeface="Arial" charset="0"/>
                <a:cs typeface="Arial" charset="0"/>
              </a:defRPr>
            </a:lvl8pPr>
            <a:lvl9pPr marL="3886200" indent="-228600" eaLnBrk="0" fontAlgn="base" hangingPunct="0">
              <a:spcBef>
                <a:spcPct val="0"/>
              </a:spcBef>
              <a:spcAft>
                <a:spcPct val="0"/>
              </a:spcAft>
              <a:defRPr>
                <a:latin typeface="Arial" charset="0"/>
                <a:cs typeface="Arial" charset="0"/>
              </a:defRPr>
            </a:lvl9pPr>
          </a:lstStyle>
          <a:p>
            <a:r>
              <a:rPr lang="fr-FR" sz="800" dirty="0"/>
              <a:t>Conditions de température à respecter le jour du traitement et pendant les 3 jours qui suivent :</a:t>
            </a:r>
          </a:p>
        </p:txBody>
      </p:sp>
    </p:spTree>
    <p:extLst>
      <p:ext uri="{BB962C8B-B14F-4D97-AF65-F5344CB8AC3E}">
        <p14:creationId xmlns:p14="http://schemas.microsoft.com/office/powerpoint/2010/main" val="1351835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5288" y="1296243"/>
            <a:ext cx="6769100" cy="4770537"/>
          </a:xfrm>
          <a:prstGeom prst="rect">
            <a:avLst/>
          </a:prstGeom>
          <a:noFill/>
        </p:spPr>
        <p:txBody>
          <a:bodyPr wrap="square" lIns="0" tIns="0" rIns="0" bIns="0" rtlCol="0">
            <a:spAutoFit/>
          </a:bodyPr>
          <a:lstStyle/>
          <a:p>
            <a:pPr>
              <a:spcAft>
                <a:spcPts val="600"/>
              </a:spcAft>
            </a:pPr>
            <a:r>
              <a:rPr lang="fr-FR" sz="1600" b="1" dirty="0">
                <a:solidFill>
                  <a:schemeClr val="accent6">
                    <a:lumMod val="75000"/>
                  </a:schemeClr>
                </a:solidFill>
                <a:latin typeface="Arial"/>
              </a:rPr>
              <a:t>Carte d’identité</a:t>
            </a:r>
            <a:endParaRPr lang="fr-FR" sz="1000" b="1" dirty="0">
              <a:solidFill>
                <a:schemeClr val="accent6">
                  <a:lumMod val="75000"/>
                </a:schemeClr>
              </a:solidFill>
              <a:latin typeface="Arial"/>
            </a:endParaRPr>
          </a:p>
          <a:p>
            <a:pPr marL="182563" indent="-182563">
              <a:spcAft>
                <a:spcPts val="600"/>
              </a:spcAft>
              <a:buClr>
                <a:schemeClr val="accent6"/>
              </a:buClr>
              <a:buSzPct val="111000"/>
              <a:buFont typeface="Wingdings" panose="05000000000000000000" pitchFamily="2" charset="2"/>
              <a:buChar char="§"/>
            </a:pPr>
            <a:r>
              <a:rPr lang="fr-FR" sz="1100" b="1" dirty="0" err="1">
                <a:solidFill>
                  <a:srgbClr val="000000"/>
                </a:solidFill>
                <a:latin typeface="+mj-lt"/>
              </a:rPr>
              <a:t>MONDIUM</a:t>
            </a:r>
            <a:r>
              <a:rPr lang="fr-FR" sz="1100" b="1" baseline="30000" dirty="0">
                <a:solidFill>
                  <a:srgbClr val="000000"/>
                </a:solidFill>
                <a:latin typeface="+mj-lt"/>
              </a:rPr>
              <a:t>®</a:t>
            </a:r>
            <a:r>
              <a:rPr lang="fr-FR" sz="1100" b="1" dirty="0">
                <a:solidFill>
                  <a:srgbClr val="000000"/>
                </a:solidFill>
                <a:latin typeface="+mj-lt"/>
              </a:rPr>
              <a:t> : Marque déposée BASF.</a:t>
            </a:r>
            <a:endParaRPr lang="fr-FR" sz="1100" dirty="0">
              <a:latin typeface="+mj-lt"/>
            </a:endParaRPr>
          </a:p>
          <a:p>
            <a:pPr marL="182563"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AMM : </a:t>
            </a:r>
            <a:r>
              <a:rPr lang="fr-FR" sz="1100" dirty="0">
                <a:solidFill>
                  <a:srgbClr val="000000"/>
                </a:solidFill>
                <a:latin typeface="+mj-lt"/>
              </a:rPr>
              <a:t>n° 9600392</a:t>
            </a:r>
            <a:endParaRPr lang="fr-FR" sz="1100" dirty="0">
              <a:latin typeface="+mj-lt"/>
            </a:endParaRPr>
          </a:p>
          <a:p>
            <a:pPr marL="182563"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Composition : </a:t>
            </a:r>
            <a:r>
              <a:rPr lang="fr-FR" sz="1100" dirty="0" err="1">
                <a:solidFill>
                  <a:srgbClr val="000000"/>
                </a:solidFill>
                <a:latin typeface="+mj-lt"/>
              </a:rPr>
              <a:t>chlorméquat</a:t>
            </a:r>
            <a:r>
              <a:rPr lang="fr-FR" sz="1100" dirty="0">
                <a:solidFill>
                  <a:srgbClr val="000000"/>
                </a:solidFill>
                <a:latin typeface="+mj-lt"/>
              </a:rPr>
              <a:t>-chlorure (368 g/l) + </a:t>
            </a:r>
            <a:r>
              <a:rPr lang="fr-FR" sz="1100" dirty="0" err="1">
                <a:solidFill>
                  <a:srgbClr val="000000"/>
                </a:solidFill>
                <a:latin typeface="+mj-lt"/>
              </a:rPr>
              <a:t>imazaquine</a:t>
            </a:r>
            <a:r>
              <a:rPr lang="fr-FR" sz="1100" dirty="0">
                <a:solidFill>
                  <a:srgbClr val="000000"/>
                </a:solidFill>
                <a:latin typeface="+mj-lt"/>
              </a:rPr>
              <a:t> (0,8 g/l)</a:t>
            </a:r>
            <a:endParaRPr lang="fr-FR" sz="1100" dirty="0">
              <a:latin typeface="+mj-lt"/>
            </a:endParaRPr>
          </a:p>
          <a:p>
            <a:pPr marL="182563"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Formulation : </a:t>
            </a:r>
            <a:r>
              <a:rPr lang="fr-FR" sz="1100" dirty="0" err="1">
                <a:solidFill>
                  <a:srgbClr val="000000"/>
                </a:solidFill>
                <a:latin typeface="+mj-lt"/>
              </a:rPr>
              <a:t>SL</a:t>
            </a:r>
            <a:r>
              <a:rPr lang="fr-FR" sz="1100" dirty="0">
                <a:solidFill>
                  <a:srgbClr val="000000"/>
                </a:solidFill>
                <a:latin typeface="+mj-lt"/>
              </a:rPr>
              <a:t> (concentré soluble)</a:t>
            </a:r>
          </a:p>
          <a:p>
            <a:pPr marL="182563"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Conditionnement :</a:t>
            </a:r>
            <a:r>
              <a:rPr lang="fr-FR" sz="1100" dirty="0">
                <a:solidFill>
                  <a:srgbClr val="000000"/>
                </a:solidFill>
                <a:latin typeface="+mj-lt"/>
              </a:rPr>
              <a:t> bidons de 10 L </a:t>
            </a:r>
          </a:p>
          <a:p>
            <a:pPr marL="182563"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Usage autorisé </a:t>
            </a:r>
            <a:r>
              <a:rPr lang="fr-FR" sz="1100" dirty="0">
                <a:solidFill>
                  <a:srgbClr val="000000"/>
                </a:solidFill>
                <a:latin typeface="+mj-lt"/>
              </a:rPr>
              <a:t>: limitation de la croissance des organes aériens du blé tendre d’hiver : 2,5 L/ha</a:t>
            </a:r>
          </a:p>
          <a:p>
            <a:pPr marL="182563"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Stade limite d’application </a:t>
            </a:r>
            <a:r>
              <a:rPr lang="fr-FR" sz="1100" dirty="0">
                <a:solidFill>
                  <a:srgbClr val="000000"/>
                </a:solidFill>
                <a:latin typeface="+mj-lt"/>
              </a:rPr>
              <a:t>: BBCH 32 maximum – Nombre d’application : 1</a:t>
            </a:r>
          </a:p>
          <a:p>
            <a:pPr marL="182563" lvl="0" indent="-182563">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Classement toxicologique : </a:t>
            </a:r>
            <a:endParaRPr lang="fr-FR" sz="1100" dirty="0">
              <a:latin typeface="+mj-lt"/>
            </a:endParaRPr>
          </a:p>
          <a:p>
            <a:pPr marL="449263" lvl="1" indent="-182563">
              <a:spcAft>
                <a:spcPts val="600"/>
              </a:spcAft>
              <a:buClr>
                <a:schemeClr val="accent6"/>
              </a:buClr>
              <a:buSzPct val="111000"/>
              <a:buFont typeface="Arial" panose="020B0604020202020204" pitchFamily="34" charset="0"/>
              <a:buChar char="•"/>
            </a:pPr>
            <a:r>
              <a:rPr lang="fr-FR" sz="1100" b="1" dirty="0">
                <a:solidFill>
                  <a:srgbClr val="000000"/>
                </a:solidFill>
                <a:latin typeface="+mj-lt"/>
              </a:rPr>
              <a:t>Mention d'avertissement : Danger</a:t>
            </a:r>
          </a:p>
          <a:p>
            <a:pPr marL="449263" lvl="1" indent="-182563">
              <a:spcAft>
                <a:spcPts val="600"/>
              </a:spcAft>
              <a:buClr>
                <a:schemeClr val="accent6"/>
              </a:buClr>
              <a:buSzPct val="111000"/>
              <a:buFont typeface="Arial" panose="020B0604020202020204" pitchFamily="34" charset="0"/>
              <a:buChar char="•"/>
            </a:pPr>
            <a:r>
              <a:rPr lang="fr-FR" sz="1100" b="1" dirty="0">
                <a:solidFill>
                  <a:srgbClr val="000000"/>
                </a:solidFill>
                <a:latin typeface="+mj-lt"/>
              </a:rPr>
              <a:t>H290 : </a:t>
            </a:r>
            <a:r>
              <a:rPr lang="fr-FR" sz="1100" dirty="0">
                <a:solidFill>
                  <a:srgbClr val="000000"/>
                </a:solidFill>
                <a:latin typeface="+mj-lt"/>
              </a:rPr>
              <a:t>Peut être corrosif pour les métaux</a:t>
            </a:r>
            <a:endParaRPr lang="fr-FR" sz="1100" dirty="0">
              <a:latin typeface="+mj-lt"/>
            </a:endParaRPr>
          </a:p>
          <a:p>
            <a:pPr marL="449263" lvl="1" indent="-182563">
              <a:spcAft>
                <a:spcPts val="600"/>
              </a:spcAft>
              <a:buClr>
                <a:schemeClr val="accent6"/>
              </a:buClr>
              <a:buSzPct val="111000"/>
              <a:buFont typeface="Arial" panose="020B0604020202020204" pitchFamily="34" charset="0"/>
              <a:buChar char="•"/>
            </a:pPr>
            <a:r>
              <a:rPr lang="fr-FR" sz="1100" b="1" dirty="0">
                <a:solidFill>
                  <a:srgbClr val="000000"/>
                </a:solidFill>
                <a:latin typeface="+mj-lt"/>
              </a:rPr>
              <a:t>H302 : </a:t>
            </a:r>
            <a:r>
              <a:rPr lang="fr-FR" sz="1100" dirty="0">
                <a:solidFill>
                  <a:srgbClr val="000000"/>
                </a:solidFill>
                <a:latin typeface="+mj-lt"/>
              </a:rPr>
              <a:t>Nocif en cas d’ingestion</a:t>
            </a:r>
            <a:endParaRPr lang="fr-FR" sz="1100" dirty="0">
              <a:latin typeface="+mj-lt"/>
            </a:endParaRPr>
          </a:p>
          <a:p>
            <a:pPr marL="449263" lvl="1" indent="-182563">
              <a:spcAft>
                <a:spcPts val="600"/>
              </a:spcAft>
              <a:buClr>
                <a:schemeClr val="accent6"/>
              </a:buClr>
              <a:buSzPct val="111000"/>
              <a:buFont typeface="Arial" panose="020B0604020202020204" pitchFamily="34" charset="0"/>
              <a:buChar char="•"/>
            </a:pPr>
            <a:r>
              <a:rPr lang="fr-FR" sz="1100" b="1" dirty="0" err="1">
                <a:solidFill>
                  <a:srgbClr val="000000"/>
                </a:solidFill>
                <a:latin typeface="+mj-lt"/>
              </a:rPr>
              <a:t>H318</a:t>
            </a:r>
            <a:r>
              <a:rPr lang="fr-FR" sz="1100" b="1" dirty="0">
                <a:solidFill>
                  <a:srgbClr val="000000"/>
                </a:solidFill>
                <a:latin typeface="+mj-lt"/>
              </a:rPr>
              <a:t> : </a:t>
            </a:r>
            <a:r>
              <a:rPr lang="fr-FR" sz="1100" dirty="0">
                <a:solidFill>
                  <a:srgbClr val="000000"/>
                </a:solidFill>
                <a:latin typeface="+mj-lt"/>
              </a:rPr>
              <a:t>Provoque des lésions oculaires graves</a:t>
            </a:r>
            <a:endParaRPr lang="fr-FR" sz="1100" dirty="0">
              <a:latin typeface="+mj-lt"/>
            </a:endParaRPr>
          </a:p>
          <a:p>
            <a:pPr marL="449263" lvl="1" indent="-182563">
              <a:spcAft>
                <a:spcPts val="600"/>
              </a:spcAft>
              <a:buClr>
                <a:schemeClr val="accent6"/>
              </a:buClr>
              <a:buSzPct val="111000"/>
              <a:buFont typeface="Arial" panose="020B0604020202020204" pitchFamily="34" charset="0"/>
              <a:buChar char="•"/>
            </a:pPr>
            <a:r>
              <a:rPr lang="fr-FR" sz="1100" b="1" dirty="0" err="1">
                <a:solidFill>
                  <a:srgbClr val="000000"/>
                </a:solidFill>
                <a:latin typeface="+mj-lt"/>
              </a:rPr>
              <a:t>H332</a:t>
            </a:r>
            <a:r>
              <a:rPr lang="fr-FR" sz="1100" b="1" dirty="0">
                <a:solidFill>
                  <a:srgbClr val="000000"/>
                </a:solidFill>
                <a:latin typeface="+mj-lt"/>
              </a:rPr>
              <a:t> : </a:t>
            </a:r>
            <a:r>
              <a:rPr lang="fr-FR" sz="1100" dirty="0">
                <a:solidFill>
                  <a:srgbClr val="000000"/>
                </a:solidFill>
                <a:latin typeface="+mj-lt"/>
              </a:rPr>
              <a:t>Nocif par inhalation</a:t>
            </a:r>
            <a:endParaRPr lang="fr-FR" sz="1100" dirty="0">
              <a:latin typeface="+mj-lt"/>
            </a:endParaRPr>
          </a:p>
          <a:p>
            <a:pPr marL="449263" lvl="1" indent="-182563">
              <a:spcAft>
                <a:spcPts val="600"/>
              </a:spcAft>
              <a:buClr>
                <a:schemeClr val="accent6"/>
              </a:buClr>
              <a:buSzPct val="111000"/>
              <a:buFont typeface="Arial" panose="020B0604020202020204" pitchFamily="34" charset="0"/>
              <a:buChar char="•"/>
            </a:pPr>
            <a:r>
              <a:rPr lang="fr-FR" sz="1100" b="1" dirty="0">
                <a:solidFill>
                  <a:srgbClr val="000000"/>
                </a:solidFill>
                <a:latin typeface="+mj-lt"/>
              </a:rPr>
              <a:t>H411 : </a:t>
            </a:r>
            <a:r>
              <a:rPr lang="fr-FR" sz="1100" dirty="0">
                <a:solidFill>
                  <a:srgbClr val="000000"/>
                </a:solidFill>
                <a:latin typeface="+mj-lt"/>
              </a:rPr>
              <a:t>Toxique pour les organismes aquatiques, entraîne des effets néfastes à long terme</a:t>
            </a:r>
          </a:p>
          <a:p>
            <a:pPr marL="171450" indent="-171450">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Zone non traitée (point d’eau) :</a:t>
            </a:r>
            <a:r>
              <a:rPr lang="fr-FR" sz="1100" dirty="0">
                <a:solidFill>
                  <a:srgbClr val="000000"/>
                </a:solidFill>
                <a:latin typeface="+mj-lt"/>
              </a:rPr>
              <a:t> 5 m</a:t>
            </a:r>
          </a:p>
          <a:p>
            <a:pPr marL="171450" indent="-171450">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Délai de rentrée dans la parcelle : </a:t>
            </a:r>
            <a:r>
              <a:rPr lang="fr-FR" sz="1100" dirty="0">
                <a:solidFill>
                  <a:srgbClr val="000000"/>
                </a:solidFill>
                <a:latin typeface="+mj-lt"/>
              </a:rPr>
              <a:t>24</a:t>
            </a:r>
            <a:r>
              <a:rPr lang="fr-FR" sz="1100" b="1" dirty="0">
                <a:solidFill>
                  <a:srgbClr val="000000"/>
                </a:solidFill>
                <a:latin typeface="+mj-lt"/>
              </a:rPr>
              <a:t> </a:t>
            </a:r>
            <a:r>
              <a:rPr lang="fr-FR" sz="1100" dirty="0">
                <a:solidFill>
                  <a:srgbClr val="000000"/>
                </a:solidFill>
                <a:latin typeface="+mj-lt"/>
              </a:rPr>
              <a:t>heures après traitement</a:t>
            </a:r>
            <a:endParaRPr lang="fr-FR" sz="1100" dirty="0">
              <a:latin typeface="+mj-lt"/>
            </a:endParaRPr>
          </a:p>
          <a:p>
            <a:pPr marL="171450" indent="-171450">
              <a:spcAft>
                <a:spcPts val="600"/>
              </a:spcAft>
              <a:buClr>
                <a:schemeClr val="accent6"/>
              </a:buClr>
              <a:buSzPct val="111000"/>
              <a:buFont typeface="Wingdings" panose="05000000000000000000" pitchFamily="2" charset="2"/>
              <a:buChar char="§"/>
            </a:pPr>
            <a:r>
              <a:rPr lang="fr-FR" sz="1100" b="1" dirty="0">
                <a:solidFill>
                  <a:srgbClr val="000000"/>
                </a:solidFill>
                <a:latin typeface="+mj-lt"/>
              </a:rPr>
              <a:t>Protection utilisateur lors de la préparation : </a:t>
            </a:r>
            <a:r>
              <a:rPr lang="fr-FR" sz="1100" dirty="0">
                <a:solidFill>
                  <a:srgbClr val="000000"/>
                </a:solidFill>
                <a:latin typeface="+mj-lt"/>
              </a:rPr>
              <a:t>gants en nitrile EN374, bottes, combinaison de travail  polyester/coton (65%/35%) déperlante, blouse Cat III type PB 3 manches longues, lunettes de sécurité ou écran facial</a:t>
            </a:r>
          </a:p>
        </p:txBody>
      </p:sp>
      <p:grpSp>
        <p:nvGrpSpPr>
          <p:cNvPr id="13" name="Groupe 12"/>
          <p:cNvGrpSpPr/>
          <p:nvPr/>
        </p:nvGrpSpPr>
        <p:grpSpPr>
          <a:xfrm>
            <a:off x="3636615" y="3342812"/>
            <a:ext cx="1469231" cy="469776"/>
            <a:chOff x="3357240" y="2802588"/>
            <a:chExt cx="1469231" cy="469776"/>
          </a:xfrm>
        </p:grpSpPr>
        <p:pic>
          <p:nvPicPr>
            <p:cNvPr id="3" name="indication_danger" descr="indication_danger"/>
            <p:cNvPicPr>
              <a:picLocks noChangeAspect="1"/>
            </p:cNvPicPr>
            <p:nvPr/>
          </p:nvPicPr>
          <p:blipFill>
            <a:blip r:embed="rId2"/>
            <a:stretch>
              <a:fillRect/>
            </a:stretch>
          </p:blipFill>
          <p:spPr>
            <a:xfrm>
              <a:off x="3357240" y="2802588"/>
              <a:ext cx="469776" cy="469776"/>
            </a:xfrm>
            <a:prstGeom prst="rect">
              <a:avLst/>
            </a:prstGeom>
          </p:spPr>
        </p:pic>
        <p:pic>
          <p:nvPicPr>
            <p:cNvPr id="4" name="indication_danger" descr="indication_danger"/>
            <p:cNvPicPr>
              <a:picLocks noChangeAspect="1"/>
            </p:cNvPicPr>
            <p:nvPr/>
          </p:nvPicPr>
          <p:blipFill>
            <a:blip r:embed="rId3"/>
            <a:stretch>
              <a:fillRect/>
            </a:stretch>
          </p:blipFill>
          <p:spPr>
            <a:xfrm>
              <a:off x="3856968" y="2802588"/>
              <a:ext cx="469776" cy="469776"/>
            </a:xfrm>
            <a:prstGeom prst="rect">
              <a:avLst/>
            </a:prstGeom>
          </p:spPr>
        </p:pic>
        <p:pic>
          <p:nvPicPr>
            <p:cNvPr id="5" name="indication_danger" descr="indication_danger"/>
            <p:cNvPicPr>
              <a:picLocks noChangeAspect="1"/>
            </p:cNvPicPr>
            <p:nvPr/>
          </p:nvPicPr>
          <p:blipFill>
            <a:blip r:embed="rId4"/>
            <a:stretch>
              <a:fillRect/>
            </a:stretch>
          </p:blipFill>
          <p:spPr>
            <a:xfrm>
              <a:off x="4356695" y="2802588"/>
              <a:ext cx="469776" cy="469776"/>
            </a:xfrm>
            <a:prstGeom prst="rect">
              <a:avLst/>
            </a:prstGeom>
          </p:spPr>
        </p:pic>
      </p:grpSp>
      <p:sp>
        <p:nvSpPr>
          <p:cNvPr id="9" name="ZoneTexte 8"/>
          <p:cNvSpPr txBox="1"/>
          <p:nvPr/>
        </p:nvSpPr>
        <p:spPr>
          <a:xfrm>
            <a:off x="395288" y="412056"/>
            <a:ext cx="5689599" cy="584775"/>
          </a:xfrm>
          <a:prstGeom prst="rect">
            <a:avLst/>
          </a:prstGeom>
          <a:noFill/>
        </p:spPr>
        <p:txBody>
          <a:bodyPr wrap="square" rtlCol="0">
            <a:spAutoFit/>
          </a:bodyPr>
          <a:lstStyle/>
          <a:p>
            <a:r>
              <a:rPr lang="fr-FR" sz="3200" dirty="0" err="1">
                <a:latin typeface="Arial" panose="020B0604020202020204" pitchFamily="34" charset="0"/>
                <a:cs typeface="Arial" panose="020B0604020202020204" pitchFamily="34" charset="0"/>
              </a:rPr>
              <a:t>MONDIUM</a:t>
            </a:r>
            <a:r>
              <a:rPr lang="fr-FR" sz="2000" baseline="65000" dirty="0">
                <a:latin typeface="Arial" panose="020B0604020202020204" pitchFamily="34" charset="0"/>
                <a:cs typeface="Arial" panose="020B0604020202020204" pitchFamily="34" charset="0"/>
              </a:rPr>
              <a:t>®</a:t>
            </a:r>
            <a:endParaRPr lang="fr-FR" sz="3200" baseline="65000" dirty="0">
              <a:latin typeface="Arial" panose="020B0604020202020204" pitchFamily="34" charset="0"/>
              <a:cs typeface="Arial" panose="020B0604020202020204" pitchFamily="34" charset="0"/>
            </a:endParaRPr>
          </a:p>
        </p:txBody>
      </p:sp>
      <p:sp>
        <p:nvSpPr>
          <p:cNvPr id="11" name="Rectangle 10"/>
          <p:cNvSpPr/>
          <p:nvPr/>
        </p:nvSpPr>
        <p:spPr>
          <a:xfrm>
            <a:off x="468263" y="10387260"/>
            <a:ext cx="6613327" cy="153888"/>
          </a:xfrm>
          <a:prstGeom prst="rect">
            <a:avLst/>
          </a:prstGeom>
        </p:spPr>
        <p:txBody>
          <a:bodyPr wrap="square" lIns="0" tIns="0" rIns="0" bIns="0">
            <a:spAutoFit/>
          </a:bodyPr>
          <a:lstStyle/>
          <a:p>
            <a:pPr algn="dist"/>
            <a:r>
              <a:rPr lang="fr-FR" sz="1000" b="1" dirty="0"/>
              <a:t>BASF France SAS – Division Agro – 21 chemin de la Sauvegarde – 69134 </a:t>
            </a:r>
            <a:r>
              <a:rPr lang="fr-FR" sz="1000" b="1" dirty="0" err="1"/>
              <a:t>ECULLY</a:t>
            </a:r>
            <a:r>
              <a:rPr lang="fr-FR" sz="1000" b="1" dirty="0"/>
              <a:t> Cedex – Tél : 04 72 32 45 45</a:t>
            </a:r>
          </a:p>
        </p:txBody>
      </p:sp>
      <p:sp>
        <p:nvSpPr>
          <p:cNvPr id="12" name="Rectangle 11"/>
          <p:cNvSpPr/>
          <p:nvPr/>
        </p:nvSpPr>
        <p:spPr>
          <a:xfrm>
            <a:off x="395287" y="8947100"/>
            <a:ext cx="6985744" cy="553998"/>
          </a:xfrm>
          <a:prstGeom prst="rect">
            <a:avLst/>
          </a:prstGeom>
        </p:spPr>
        <p:txBody>
          <a:bodyPr wrap="square">
            <a:spAutoFit/>
          </a:bodyPr>
          <a:lstStyle/>
          <a:p>
            <a:r>
              <a:rPr lang="fr-FR" sz="1000" dirty="0"/>
              <a:t>973CERE0317R – février 2017 - annule et remplace toute version précédente. Il appartient à l’utilisateur de ce(s) produit(s) de s’assurer avant toute application auprès de BASF au n° Azur (0810 023 033) qu’il dispose bien des dernières informations mises à jour. Usages, doses conditions et restrictions d'emploi : consulter www.agro.basf.fr</a:t>
            </a:r>
          </a:p>
        </p:txBody>
      </p:sp>
      <p:sp>
        <p:nvSpPr>
          <p:cNvPr id="16" name="Rectangle 15"/>
          <p:cNvSpPr/>
          <p:nvPr/>
        </p:nvSpPr>
        <p:spPr>
          <a:xfrm>
            <a:off x="395288" y="9523164"/>
            <a:ext cx="6769100" cy="769441"/>
          </a:xfrm>
          <a:prstGeom prst="rect">
            <a:avLst/>
          </a:prstGeom>
        </p:spPr>
        <p:txBody>
          <a:bodyPr wrap="square">
            <a:spAutoFit/>
          </a:bodyPr>
          <a:lstStyle/>
          <a:p>
            <a:pPr algn="just"/>
            <a:r>
              <a:rPr lang="fr-FR" sz="1100" dirty="0"/>
              <a:t>Avant toute utilisation, assurez-vous que celle-ci est indispensable. Privilégiez chaque fois que possible les méthodes alternatives et les produits présentant le risque le plus faible pour la santé humaine et animale et pour l'environnement, conformément aux principes de la protection intégrée, consultez http://agriculture.gouv.fr/ecophyto. </a:t>
            </a:r>
          </a:p>
        </p:txBody>
      </p:sp>
    </p:spTree>
    <p:extLst>
      <p:ext uri="{BB962C8B-B14F-4D97-AF65-F5344CB8AC3E}">
        <p14:creationId xmlns:p14="http://schemas.microsoft.com/office/powerpoint/2010/main" val="899485210"/>
      </p:ext>
    </p:extLst>
  </p:cSld>
  <p:clrMapOvr>
    <a:masterClrMapping/>
  </p:clrMapOvr>
</p:sld>
</file>

<file path=ppt/theme/theme1.xml><?xml version="1.0" encoding="utf-8"?>
<a:theme xmlns:a="http://schemas.openxmlformats.org/drawingml/2006/main" name="Default Theme">
  <a:themeElements>
    <a:clrScheme name="Personnalisé 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6128"/>
      </a:hlink>
      <a:folHlink>
        <a:srgbClr val="3B481E"/>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SCA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0</TotalTime>
  <Words>532</Words>
  <Application>Microsoft Office PowerPoint</Application>
  <PresentationFormat>Personnalisé</PresentationFormat>
  <Paragraphs>53</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2</vt:i4>
      </vt:variant>
      <vt:variant>
        <vt:lpstr>Titres des diapositives</vt:lpstr>
      </vt:variant>
      <vt:variant>
        <vt:i4>2</vt:i4>
      </vt:variant>
    </vt:vector>
  </HeadingPairs>
  <TitlesOfParts>
    <vt:vector size="7" baseType="lpstr">
      <vt:lpstr>Arial</vt:lpstr>
      <vt:lpstr>Wingdings</vt:lpstr>
      <vt:lpstr>Wingdings 2</vt:lpstr>
      <vt:lpstr>Default Theme</vt:lpstr>
      <vt:lpstr>Conception personnalisée</vt:lpstr>
      <vt:lpstr>Présentation PowerPoint</vt:lpstr>
      <vt:lpstr>Présentation PowerPoint</vt:lpstr>
    </vt:vector>
  </TitlesOfParts>
  <Company>BASF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Pascale Rollet</dc:creator>
  <cp:lastModifiedBy>Agnieszka KUJAWA</cp:lastModifiedBy>
  <cp:revision>49</cp:revision>
  <cp:lastPrinted>2015-02-18T18:27:32Z</cp:lastPrinted>
  <dcterms:created xsi:type="dcterms:W3CDTF">2015-02-18T17:01:27Z</dcterms:created>
  <dcterms:modified xsi:type="dcterms:W3CDTF">2017-02-20T10:01:31Z</dcterms:modified>
</cp:coreProperties>
</file>