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handoutMasterIdLst>
    <p:handoutMasterId r:id="rId5"/>
  </p:handoutMasterIdLst>
  <p:sldIdLst>
    <p:sldId id="256" r:id="rId3"/>
    <p:sldId id="257" r:id="rId4"/>
  </p:sldIdLst>
  <p:sldSz cx="7561263" cy="10693400"/>
  <p:notesSz cx="9906000" cy="6794500"/>
  <p:custDataLst>
    <p:tags r:id="rId6"/>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95">
          <p15:clr>
            <a:srgbClr val="A4A3A4"/>
          </p15:clr>
        </p15:guide>
        <p15:guide id="2" orient="horz" pos="5545">
          <p15:clr>
            <a:srgbClr val="A4A3A4"/>
          </p15:clr>
        </p15:guide>
        <p15:guide id="3" orient="horz" pos="3549">
          <p15:clr>
            <a:srgbClr val="A4A3A4"/>
          </p15:clr>
        </p15:guide>
        <p15:guide id="4" pos="4513">
          <p15:clr>
            <a:srgbClr val="A4A3A4"/>
          </p15:clr>
        </p15:guide>
        <p15:guide id="5" pos="249">
          <p15:clr>
            <a:srgbClr val="A4A3A4"/>
          </p15:clr>
        </p15:guide>
        <p15:guide id="6" pos="340">
          <p15:clr>
            <a:srgbClr val="A4A3A4"/>
          </p15:clr>
        </p15:guide>
        <p15:guide id="7" pos="2381">
          <p15:clr>
            <a:srgbClr val="A4A3A4"/>
          </p15:clr>
        </p15:guide>
        <p15:guide id="8" pos="4377">
          <p15:clr>
            <a:srgbClr val="A4A3A4"/>
          </p15:clr>
        </p15:guide>
        <p15:guide id="9" pos="192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JAMIN GICQUEL" initials="BG" lastIdx="5" clrIdx="0"/>
  <p:cmAuthor id="1" name="Rene Mauras" initials="RM" lastIdx="2" clrIdx="1">
    <p:extLst>
      <p:ext uri="{19B8F6BF-5375-455C-9EA6-DF929625EA0E}">
        <p15:presenceInfo xmlns:p15="http://schemas.microsoft.com/office/powerpoint/2012/main" userId="Rene Maura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65AC1E"/>
    <a:srgbClr val="548F19"/>
    <a:srgbClr val="F39500"/>
    <a:srgbClr val="007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71" autoAdjust="0"/>
    <p:restoredTop sz="94660"/>
  </p:normalViewPr>
  <p:slideViewPr>
    <p:cSldViewPr showGuides="1">
      <p:cViewPr>
        <p:scale>
          <a:sx n="70" d="100"/>
          <a:sy n="70" d="100"/>
        </p:scale>
        <p:origin x="1824" y="-732"/>
      </p:cViewPr>
      <p:guideLst>
        <p:guide orient="horz" pos="1095"/>
        <p:guide orient="horz" pos="5545"/>
        <p:guide orient="horz" pos="3549"/>
        <p:guide pos="4513"/>
        <p:guide pos="249"/>
        <p:guide pos="340"/>
        <p:guide pos="2381"/>
        <p:guide pos="4377"/>
        <p:guide pos="19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tableStyles" Target="tableStyles.xml"/><Relationship Id="rId5" Type="http://schemas.openxmlformats.org/officeDocument/2006/relationships/handoutMaster" Target="handoutMasters/handoutMaster1.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292895" cy="339357"/>
          </a:xfrm>
          <a:prstGeom prst="rect">
            <a:avLst/>
          </a:prstGeom>
        </p:spPr>
        <p:txBody>
          <a:bodyPr vert="horz" lIns="88093" tIns="44047" rIns="88093" bIns="44047" rtlCol="0"/>
          <a:lstStyle>
            <a:lvl1pPr algn="l">
              <a:defRPr sz="1200"/>
            </a:lvl1pPr>
          </a:lstStyle>
          <a:p>
            <a:endParaRPr lang="fr-FR"/>
          </a:p>
        </p:txBody>
      </p:sp>
      <p:sp>
        <p:nvSpPr>
          <p:cNvPr id="3" name="Espace réservé de la date 2"/>
          <p:cNvSpPr>
            <a:spLocks noGrp="1"/>
          </p:cNvSpPr>
          <p:nvPr>
            <p:ph type="dt" sz="quarter" idx="1"/>
          </p:nvPr>
        </p:nvSpPr>
        <p:spPr>
          <a:xfrm>
            <a:off x="5610891" y="0"/>
            <a:ext cx="4292895" cy="339357"/>
          </a:xfrm>
          <a:prstGeom prst="rect">
            <a:avLst/>
          </a:prstGeom>
        </p:spPr>
        <p:txBody>
          <a:bodyPr vert="horz" lIns="88093" tIns="44047" rIns="88093" bIns="44047" rtlCol="0"/>
          <a:lstStyle>
            <a:lvl1pPr algn="r">
              <a:defRPr sz="1200"/>
            </a:lvl1pPr>
          </a:lstStyle>
          <a:p>
            <a:fld id="{0F253CA6-8E7D-4541-8C0D-3C07A1FC83D1}" type="datetimeFigureOut">
              <a:rPr lang="fr-FR" smtClean="0"/>
              <a:t>20/02/2017</a:t>
            </a:fld>
            <a:endParaRPr lang="fr-FR"/>
          </a:p>
        </p:txBody>
      </p:sp>
      <p:sp>
        <p:nvSpPr>
          <p:cNvPr id="4" name="Espace réservé du pied de page 3"/>
          <p:cNvSpPr>
            <a:spLocks noGrp="1"/>
          </p:cNvSpPr>
          <p:nvPr>
            <p:ph type="ftr" sz="quarter" idx="2"/>
          </p:nvPr>
        </p:nvSpPr>
        <p:spPr>
          <a:xfrm>
            <a:off x="1" y="6454090"/>
            <a:ext cx="4292895" cy="339357"/>
          </a:xfrm>
          <a:prstGeom prst="rect">
            <a:avLst/>
          </a:prstGeom>
        </p:spPr>
        <p:txBody>
          <a:bodyPr vert="horz" lIns="88093" tIns="44047" rIns="88093" bIns="44047"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10891" y="6454090"/>
            <a:ext cx="4292895" cy="339357"/>
          </a:xfrm>
          <a:prstGeom prst="rect">
            <a:avLst/>
          </a:prstGeom>
        </p:spPr>
        <p:txBody>
          <a:bodyPr vert="horz" lIns="88093" tIns="44047" rIns="88093" bIns="44047" rtlCol="0" anchor="b"/>
          <a:lstStyle>
            <a:lvl1pPr algn="r">
              <a:defRPr sz="1200"/>
            </a:lvl1pPr>
          </a:lstStyle>
          <a:p>
            <a:fld id="{F9C8C7C3-A441-488A-8EE6-F27A4F0051CE}" type="slidenum">
              <a:rPr lang="fr-FR" smtClean="0"/>
              <a:t>‹N°›</a:t>
            </a:fld>
            <a:endParaRPr lang="fr-FR"/>
          </a:p>
        </p:txBody>
      </p:sp>
    </p:spTree>
    <p:extLst>
      <p:ext uri="{BB962C8B-B14F-4D97-AF65-F5344CB8AC3E}">
        <p14:creationId xmlns:p14="http://schemas.microsoft.com/office/powerpoint/2010/main" val="22259291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67095" y="3321886"/>
            <a:ext cx="6427074" cy="2292150"/>
          </a:xfrm>
          <a:prstGeom prst="rect">
            <a:avLst/>
          </a:prstGeom>
        </p:spPr>
        <p:txBody>
          <a:bodyPr/>
          <a:lstStyle/>
          <a:p>
            <a:r>
              <a:rPr lang="fr-FR"/>
              <a:t>Modifiez le style du titre</a:t>
            </a:r>
            <a:endParaRPr lang="de-DE"/>
          </a:p>
        </p:txBody>
      </p:sp>
      <p:sp>
        <p:nvSpPr>
          <p:cNvPr id="3" name="Untertitel 2"/>
          <p:cNvSpPr>
            <a:spLocks noGrp="1"/>
          </p:cNvSpPr>
          <p:nvPr>
            <p:ph type="subTitle" idx="1"/>
          </p:nvPr>
        </p:nvSpPr>
        <p:spPr>
          <a:xfrm>
            <a:off x="1134190" y="6059593"/>
            <a:ext cx="5292884" cy="2732758"/>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de-DE"/>
          </a:p>
        </p:txBody>
      </p:sp>
      <p:sp>
        <p:nvSpPr>
          <p:cNvPr id="4" name="Datumsplatzhalter 3"/>
          <p:cNvSpPr>
            <a:spLocks noGrp="1"/>
          </p:cNvSpPr>
          <p:nvPr>
            <p:ph type="dt" sz="half" idx="10"/>
          </p:nvPr>
        </p:nvSpPr>
        <p:spPr>
          <a:xfrm>
            <a:off x="378063" y="9911198"/>
            <a:ext cx="1764295" cy="569325"/>
          </a:xfrm>
          <a:prstGeom prst="rect">
            <a:avLst/>
          </a:prstGeom>
        </p:spPr>
        <p:txBody>
          <a:bodyPr/>
          <a:lstStyle/>
          <a:p>
            <a:fld id="{78F859B2-8FE6-4541-B59A-562A8692A00E}" type="datetimeFigureOut">
              <a:rPr lang="de-DE" smtClean="0"/>
              <a:t>20.02.2017</a:t>
            </a:fld>
            <a:endParaRPr lang="de-DE"/>
          </a:p>
        </p:txBody>
      </p:sp>
      <p:sp>
        <p:nvSpPr>
          <p:cNvPr id="5" name="Fußzeilenplatzhalter 4"/>
          <p:cNvSpPr>
            <a:spLocks noGrp="1"/>
          </p:cNvSpPr>
          <p:nvPr>
            <p:ph type="ftr" sz="quarter" idx="11"/>
          </p:nvPr>
        </p:nvSpPr>
        <p:spPr>
          <a:xfrm>
            <a:off x="2583432" y="9911198"/>
            <a:ext cx="2394400" cy="569325"/>
          </a:xfrm>
          <a:prstGeom prst="rect">
            <a:avLst/>
          </a:prstGeom>
        </p:spPr>
        <p:txBody>
          <a:bodyPr/>
          <a:lstStyle/>
          <a:p>
            <a:endParaRPr lang="de-DE"/>
          </a:p>
        </p:txBody>
      </p:sp>
      <p:sp>
        <p:nvSpPr>
          <p:cNvPr id="6" name="Foliennummernplatzhalter 5"/>
          <p:cNvSpPr>
            <a:spLocks noGrp="1"/>
          </p:cNvSpPr>
          <p:nvPr>
            <p:ph type="sldNum" sz="quarter" idx="12"/>
          </p:nvPr>
        </p:nvSpPr>
        <p:spPr>
          <a:xfrm>
            <a:off x="5418905" y="9911198"/>
            <a:ext cx="1764295" cy="569325"/>
          </a:xfrm>
          <a:prstGeom prst="rect">
            <a:avLst/>
          </a:prstGeom>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28748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16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867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theme" Target="../theme/theme1.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vmlDrawing" Target="../drawings/vmlDrawing1.vml"/><Relationship Id="rId9"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t 1" hidden="1"/>
          <p:cNvGraphicFramePr>
            <a:graphicFrameLocks noChangeAspect="1"/>
          </p:cNvGraphicFramePr>
          <p:nvPr userDrawn="1">
            <p:custDataLst>
              <p:tags r:id="rId5"/>
            </p:custDataLst>
            <p:extLst>
              <p:ext uri="{D42A27DB-BD31-4B8C-83A1-F6EECF244321}">
                <p14:modId xmlns:p14="http://schemas.microsoft.com/office/powerpoint/2010/main" val="32530692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55" name="Diapositive think-cell" r:id="rId6" imgW="270" imgH="270" progId="TCLayout.ActiveDocument.1">
                  <p:embed/>
                </p:oleObj>
              </mc:Choice>
              <mc:Fallback>
                <p:oleObj name="Diapositive think-cell"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7" name="Rectangle 6"/>
          <p:cNvSpPr/>
          <p:nvPr userDrawn="1"/>
        </p:nvSpPr>
        <p:spPr>
          <a:xfrm>
            <a:off x="-179809" y="306140"/>
            <a:ext cx="7920880" cy="1620000"/>
          </a:xfrm>
          <a:prstGeom prst="rect">
            <a:avLst/>
          </a:prstGeom>
          <a:solidFill>
            <a:srgbClr val="65AC1E">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324712" y="306140"/>
            <a:ext cx="1620000" cy="1620000"/>
          </a:xfrm>
          <a:prstGeom prst="rect">
            <a:avLst/>
          </a:prstGeom>
        </p:spPr>
      </p:pic>
      <p:pic>
        <p:nvPicPr>
          <p:cNvPr id="9" name="Image 8"/>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9881839"/>
            <a:ext cx="7561263" cy="808201"/>
          </a:xfrm>
          <a:prstGeom prst="rect">
            <a:avLst/>
          </a:prstGeom>
        </p:spPr>
      </p:pic>
    </p:spTree>
    <p:extLst>
      <p:ext uri="{BB962C8B-B14F-4D97-AF65-F5344CB8AC3E}">
        <p14:creationId xmlns:p14="http://schemas.microsoft.com/office/powerpoint/2010/main" val="3757835632"/>
      </p:ext>
    </p:extLst>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79809" y="378148"/>
            <a:ext cx="7920880" cy="648072"/>
          </a:xfrm>
          <a:prstGeom prst="rect">
            <a:avLst/>
          </a:prstGeom>
          <a:solidFill>
            <a:srgbClr val="65AC1E">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fr-FR"/>
          </a:p>
        </p:txBody>
      </p:sp>
    </p:spTree>
    <p:extLst>
      <p:ext uri="{BB962C8B-B14F-4D97-AF65-F5344CB8AC3E}">
        <p14:creationId xmlns:p14="http://schemas.microsoft.com/office/powerpoint/2010/main" val="68813775"/>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2.xml"/><Relationship Id="rId7" Type="http://schemas.openxmlformats.org/officeDocument/2006/relationships/image" Target="../media/image5.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1.emf"/><Relationship Id="rId10" Type="http://schemas.openxmlformats.org/officeDocument/2006/relationships/image" Target="../media/image8.emf"/><Relationship Id="rId4" Type="http://schemas.openxmlformats.org/officeDocument/2006/relationships/oleObject" Target="../embeddings/oleObject2.bin"/><Relationship Id="rId9" Type="http://schemas.openxmlformats.org/officeDocument/2006/relationships/image" Target="../media/image7.wmf"/></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p:cNvGraphicFramePr>
            <a:graphicFrameLocks noChangeAspect="1"/>
          </p:cNvGraphicFramePr>
          <p:nvPr>
            <p:custDataLst>
              <p:tags r:id="rId2"/>
            </p:custDataLst>
            <p:extLst>
              <p:ext uri="{D42A27DB-BD31-4B8C-83A1-F6EECF244321}">
                <p14:modId xmlns:p14="http://schemas.microsoft.com/office/powerpoint/2010/main" val="25066588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79" name="Diapositive think-cell" r:id="rId4" imgW="270" imgH="270" progId="TCLayout.ActiveDocument.1">
                  <p:embed/>
                </p:oleObj>
              </mc:Choice>
              <mc:Fallback>
                <p:oleObj name="Diapositive think-cell"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1" name="Text Box 9"/>
          <p:cNvSpPr txBox="1">
            <a:spLocks noChangeArrowheads="1"/>
          </p:cNvSpPr>
          <p:nvPr/>
        </p:nvSpPr>
        <p:spPr bwMode="auto">
          <a:xfrm>
            <a:off x="3471675" y="5170928"/>
            <a:ext cx="1142572" cy="216000"/>
          </a:xfrm>
          <a:prstGeom prst="rect">
            <a:avLst/>
          </a:prstGeom>
          <a:solidFill>
            <a:schemeClr val="accent3">
              <a:lumMod val="20000"/>
              <a:lumOff val="80000"/>
            </a:schemeClr>
          </a:solidFill>
          <a:ln w="9525">
            <a:noFill/>
            <a:miter lim="800000"/>
            <a:headEnd/>
            <a:tailEnd/>
          </a:ln>
          <a:effectLst/>
          <a:extLst/>
        </p:spPr>
        <p:txBody>
          <a:bodyPr wrap="square" lIns="36000" tIns="0" rIns="0" bIns="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fr-FR" sz="1000" b="1" dirty="0">
                <a:latin typeface="Arial" panose="020B0604020202020204" pitchFamily="34" charset="0"/>
                <a:cs typeface="Arial" panose="020B0604020202020204" pitchFamily="34" charset="0"/>
              </a:rPr>
              <a:t>Blé tendre d'hiver</a:t>
            </a:r>
            <a:endParaRPr lang="en-US" sz="1000" b="1" dirty="0">
              <a:latin typeface="Arial" panose="020B0604020202020204" pitchFamily="34" charset="0"/>
              <a:cs typeface="Arial" panose="020B0604020202020204" pitchFamily="34" charset="0"/>
            </a:endParaRPr>
          </a:p>
        </p:txBody>
      </p:sp>
      <p:sp>
        <p:nvSpPr>
          <p:cNvPr id="56" name="Text Box 9"/>
          <p:cNvSpPr txBox="1">
            <a:spLocks noChangeArrowheads="1"/>
          </p:cNvSpPr>
          <p:nvPr/>
        </p:nvSpPr>
        <p:spPr bwMode="auto">
          <a:xfrm>
            <a:off x="3471675" y="6920756"/>
            <a:ext cx="1142572" cy="216000"/>
          </a:xfrm>
          <a:prstGeom prst="rect">
            <a:avLst/>
          </a:prstGeom>
          <a:solidFill>
            <a:schemeClr val="accent3">
              <a:lumMod val="20000"/>
              <a:lumOff val="80000"/>
            </a:schemeClr>
          </a:solidFill>
          <a:ln w="9525">
            <a:noFill/>
            <a:miter lim="800000"/>
            <a:headEnd/>
            <a:tailEnd/>
          </a:ln>
          <a:effectLst/>
          <a:extLst/>
        </p:spPr>
        <p:txBody>
          <a:bodyPr wrap="square" lIns="36000" tIns="0" rIns="0" bIns="0" anchor="ctr">
            <a:noAutofit/>
          </a:bodyPr>
          <a:lstStyle>
            <a:defPPr>
              <a:defRPr lang="de-DE"/>
            </a:defPPr>
            <a:lvl1pPr marL="85725">
              <a:defRPr sz="1000" b="1" spc="-5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pPr marL="0"/>
            <a:r>
              <a:rPr lang="fr-FR" spc="0" dirty="0"/>
              <a:t>Orge d'hiver</a:t>
            </a:r>
            <a:endParaRPr lang="en-US" spc="0" dirty="0"/>
          </a:p>
        </p:txBody>
      </p:sp>
      <p:pic>
        <p:nvPicPr>
          <p:cNvPr id="87" name="Picture 2" descr="H:\STADE BLE ORGE PSD\PSD FUSIONNES\08 2noeuds-brin_modifi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23643" y="6537439"/>
            <a:ext cx="389139" cy="911963"/>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3" descr="H:\STADE BLE ORGE PSD\PSD FUSIONNES\07 1noeud-brin_remodifi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72719" y="7055687"/>
            <a:ext cx="506898" cy="759856"/>
          </a:xfrm>
          <a:prstGeom prst="rect">
            <a:avLst/>
          </a:prstGeom>
          <a:noFill/>
          <a:extLst>
            <a:ext uri="{909E8E84-426E-40DD-AFC4-6F175D3DCCD1}">
              <a14:hiddenFill xmlns:a14="http://schemas.microsoft.com/office/drawing/2010/main">
                <a:solidFill>
                  <a:srgbClr val="FFFFFF"/>
                </a:solidFill>
              </a14:hiddenFill>
            </a:ext>
          </a:extLst>
        </p:spPr>
      </p:pic>
      <p:sp>
        <p:nvSpPr>
          <p:cNvPr id="79" name="Text Box 9"/>
          <p:cNvSpPr txBox="1">
            <a:spLocks noChangeArrowheads="1"/>
          </p:cNvSpPr>
          <p:nvPr/>
        </p:nvSpPr>
        <p:spPr bwMode="auto">
          <a:xfrm>
            <a:off x="468262" y="8496732"/>
            <a:ext cx="2756691" cy="298800"/>
          </a:xfrm>
          <a:prstGeom prst="rect">
            <a:avLst/>
          </a:prstGeom>
          <a:solidFill>
            <a:schemeClr val="accent3">
              <a:lumMod val="20000"/>
              <a:lumOff val="80000"/>
            </a:schemeClr>
          </a:solidFill>
          <a:ln w="9525">
            <a:noFill/>
            <a:miter lim="800000"/>
            <a:headEnd/>
            <a:tailEnd/>
          </a:ln>
          <a:effectLst/>
          <a:extLst/>
        </p:spPr>
        <p:txBody>
          <a:bodyPr wrap="square" lIns="36000" tIns="0" rIns="0" bIns="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dirty="0"/>
              <a:t>Il est préférable de reporter</a:t>
            </a:r>
            <a:br>
              <a:rPr lang="fr-FR" dirty="0"/>
            </a:br>
            <a:r>
              <a:rPr lang="fr-FR" dirty="0"/>
              <a:t>l'application si la culture présente</a:t>
            </a:r>
          </a:p>
        </p:txBody>
      </p:sp>
      <p:sp>
        <p:nvSpPr>
          <p:cNvPr id="40" name="Rectangle 39"/>
          <p:cNvSpPr/>
          <p:nvPr/>
        </p:nvSpPr>
        <p:spPr>
          <a:xfrm>
            <a:off x="3375659" y="4770636"/>
            <a:ext cx="4005371" cy="5184576"/>
          </a:xfrm>
          <a:prstGeom prst="rect">
            <a:avLst/>
          </a:prstGeom>
          <a:noFill/>
          <a:ln>
            <a:solidFill>
              <a:srgbClr val="99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pic>
        <p:nvPicPr>
          <p:cNvPr id="4" name="Picture 2" descr="H:\STADE BLE ORGE PSD\PSD FUSIONNES\08 2noeuds-brin_modifi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82576" y="5061330"/>
            <a:ext cx="389139" cy="911963"/>
          </a:xfrm>
          <a:prstGeom prst="rect">
            <a:avLst/>
          </a:prstGeom>
          <a:noFill/>
          <a:extLst>
            <a:ext uri="{909E8E84-426E-40DD-AFC4-6F175D3DCCD1}">
              <a14:hiddenFill xmlns:a14="http://schemas.microsoft.com/office/drawing/2010/main">
                <a:solidFill>
                  <a:srgbClr val="FFFFFF"/>
                </a:solidFill>
              </a14:hiddenFill>
            </a:ext>
          </a:extLst>
        </p:spPr>
      </p:pic>
      <p:sp>
        <p:nvSpPr>
          <p:cNvPr id="81" name="Arrondir un rectangle avec un coin du même côté 80"/>
          <p:cNvSpPr/>
          <p:nvPr/>
        </p:nvSpPr>
        <p:spPr>
          <a:xfrm rot="5400000">
            <a:off x="5065687" y="3023590"/>
            <a:ext cx="216000" cy="3838624"/>
          </a:xfrm>
          <a:prstGeom prst="round2SameRect">
            <a:avLst>
              <a:gd name="adj1" fmla="val 19988"/>
              <a:gd name="adj2" fmla="val 0"/>
            </a:avLst>
          </a:prstGeom>
          <a:solidFill>
            <a:srgbClr val="548F1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126000"/>
            <a:r>
              <a:rPr lang="fr-FR" sz="1000" b="1" dirty="0">
                <a:latin typeface="Arial" panose="020B0604020202020204" pitchFamily="34" charset="0"/>
                <a:cs typeface="Arial" panose="020B0604020202020204" pitchFamily="34" charset="0"/>
              </a:rPr>
              <a:t>Stades et doses d'application selon le risque de verse</a:t>
            </a:r>
          </a:p>
        </p:txBody>
      </p:sp>
      <p:pic>
        <p:nvPicPr>
          <p:cNvPr id="5" name="Picture 3" descr="H:\STADE BLE ORGE PSD\PSD FUSIONNES\09 dernière feuille-brin.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34783" y="4976088"/>
            <a:ext cx="486208" cy="100757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STADE BLE ORGE PSD\PSD FUSIONNES\07 1noeud-brin_remodifi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12610" y="5200737"/>
            <a:ext cx="506898" cy="75985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STADE BLE ORGE PSD\PSD FUSIONNES\06 Epi1cm-brin.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553669" y="5312534"/>
            <a:ext cx="595873" cy="600453"/>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384354" y="720765"/>
            <a:ext cx="4633598" cy="984885"/>
          </a:xfrm>
          <a:prstGeom prst="rect">
            <a:avLst/>
          </a:prstGeom>
          <a:noFill/>
        </p:spPr>
        <p:txBody>
          <a:bodyPr wrap="square" lIns="0" tIns="0" rIns="0" bIns="0" rtlCol="0">
            <a:spAutoFit/>
          </a:bodyPr>
          <a:lstStyle/>
          <a:p>
            <a:r>
              <a:rPr lang="fr-FR" sz="3200" dirty="0">
                <a:latin typeface="Arial" panose="020B0604020202020204" pitchFamily="34" charset="0"/>
                <a:cs typeface="Arial" panose="020B0604020202020204" pitchFamily="34" charset="0"/>
              </a:rPr>
              <a:t>Avis de saison</a:t>
            </a:r>
          </a:p>
          <a:p>
            <a:r>
              <a:rPr lang="fr-FR" sz="3200" dirty="0">
                <a:latin typeface="Arial" panose="020B0604020202020204" pitchFamily="34" charset="0"/>
                <a:cs typeface="Arial" panose="020B0604020202020204" pitchFamily="34" charset="0"/>
              </a:rPr>
              <a:t>Régulation des céréales</a:t>
            </a:r>
          </a:p>
        </p:txBody>
      </p:sp>
      <p:sp>
        <p:nvSpPr>
          <p:cNvPr id="3" name="ZoneTexte 2"/>
          <p:cNvSpPr txBox="1"/>
          <p:nvPr/>
        </p:nvSpPr>
        <p:spPr>
          <a:xfrm>
            <a:off x="477860" y="2021776"/>
            <a:ext cx="6769099" cy="848567"/>
          </a:xfrm>
          <a:prstGeom prst="rect">
            <a:avLst/>
          </a:prstGeom>
          <a:solidFill>
            <a:srgbClr val="548F1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fr-FR" sz="1400" b="1" dirty="0">
                <a:solidFill>
                  <a:schemeClr val="bg1"/>
                </a:solidFill>
                <a:latin typeface="Arial" panose="020B0604020202020204" pitchFamily="34" charset="0"/>
                <a:cs typeface="Arial" panose="020B0604020202020204" pitchFamily="34" charset="0"/>
              </a:rPr>
              <a:t>Campagne 2016-2017 : </a:t>
            </a:r>
            <a:r>
              <a:rPr lang="fr-FR" sz="1400" b="1" dirty="0">
                <a:solidFill>
                  <a:srgbClr val="FF0000"/>
                </a:solidFill>
                <a:latin typeface="Arial" panose="020B0604020202020204" pitchFamily="34" charset="0"/>
                <a:cs typeface="Arial" panose="020B0604020202020204" pitchFamily="34" charset="0"/>
              </a:rPr>
              <a:t>MESSAGE DE SAISON à faire / région</a:t>
            </a:r>
          </a:p>
          <a:p>
            <a:pPr algn="ctr"/>
            <a:r>
              <a:rPr lang="fr-FR" b="1" u="sng" dirty="0">
                <a:solidFill>
                  <a:schemeClr val="bg1"/>
                </a:solidFill>
                <a:latin typeface="Arial" panose="020B0604020202020204" pitchFamily="34" charset="0"/>
                <a:cs typeface="Arial" panose="020B0604020202020204" pitchFamily="34" charset="0"/>
              </a:rPr>
              <a:t>Pensez à réguler vos céréales avec MEDAX</a:t>
            </a:r>
            <a:r>
              <a:rPr lang="fr-FR" altLang="fr-FR" b="1" baseline="30000" dirty="0">
                <a:solidFill>
                  <a:schemeClr val="accent6">
                    <a:lumMod val="75000"/>
                  </a:schemeClr>
                </a:solidFill>
                <a:latin typeface="Arial" panose="020B0604020202020204" pitchFamily="34" charset="0"/>
                <a:cs typeface="Arial" panose="020B0604020202020204" pitchFamily="34" charset="0"/>
                <a:sym typeface="Wingdings" pitchFamily="2" charset="2"/>
              </a:rPr>
              <a:t> </a:t>
            </a:r>
            <a:r>
              <a:rPr lang="fr-FR" altLang="fr-FR" b="1" baseline="30000" dirty="0">
                <a:solidFill>
                  <a:schemeClr val="bg1"/>
                </a:solidFill>
                <a:latin typeface="Arial" panose="020B0604020202020204" pitchFamily="34" charset="0"/>
                <a:cs typeface="Arial" panose="020B0604020202020204" pitchFamily="34" charset="0"/>
                <a:sym typeface="Wingdings" pitchFamily="2" charset="2"/>
              </a:rPr>
              <a:t>®</a:t>
            </a:r>
            <a:r>
              <a:rPr lang="fr-FR" b="1" u="sng" dirty="0">
                <a:solidFill>
                  <a:schemeClr val="bg1"/>
                </a:solidFill>
                <a:latin typeface="Arial" panose="020B0604020202020204" pitchFamily="34" charset="0"/>
                <a:cs typeface="Arial" panose="020B0604020202020204" pitchFamily="34" charset="0"/>
              </a:rPr>
              <a:t> TOP</a:t>
            </a:r>
          </a:p>
        </p:txBody>
      </p:sp>
      <p:sp>
        <p:nvSpPr>
          <p:cNvPr id="39" name="Rectangle 38"/>
          <p:cNvSpPr/>
          <p:nvPr/>
        </p:nvSpPr>
        <p:spPr>
          <a:xfrm>
            <a:off x="396255" y="4811730"/>
            <a:ext cx="1728192" cy="430887"/>
          </a:xfrm>
          <a:prstGeom prst="rect">
            <a:avLst/>
          </a:prstGeom>
        </p:spPr>
        <p:txBody>
          <a:bodyPr wrap="square" lIns="0" tIns="0" rIns="144000" bIns="0">
            <a:spAutoFit/>
          </a:bodyPr>
          <a:lstStyle/>
          <a:p>
            <a:pPr algn="dist"/>
            <a:r>
              <a:rPr lang="fr-FR" altLang="fr-FR" sz="1400" b="1" dirty="0">
                <a:solidFill>
                  <a:srgbClr val="996633"/>
                </a:solidFill>
                <a:latin typeface="Arial" panose="020B0604020202020204" pitchFamily="34" charset="0"/>
                <a:cs typeface="Arial" panose="020B0604020202020204" pitchFamily="34" charset="0"/>
                <a:sym typeface="Wingdings" pitchFamily="2" charset="2"/>
              </a:rPr>
              <a:t>Comment utiliser MEDAX</a:t>
            </a:r>
            <a:r>
              <a:rPr lang="fr-FR" altLang="fr-FR" sz="1400" b="1" baseline="30000" dirty="0">
                <a:solidFill>
                  <a:srgbClr val="996633"/>
                </a:solidFill>
                <a:latin typeface="Arial" panose="020B0604020202020204" pitchFamily="34" charset="0"/>
                <a:cs typeface="Arial" panose="020B0604020202020204" pitchFamily="34" charset="0"/>
                <a:sym typeface="Wingdings" pitchFamily="2" charset="2"/>
              </a:rPr>
              <a:t>®</a:t>
            </a:r>
            <a:r>
              <a:rPr lang="fr-FR" altLang="fr-FR" sz="1400" b="1" dirty="0">
                <a:solidFill>
                  <a:srgbClr val="996633"/>
                </a:solidFill>
                <a:latin typeface="Arial" panose="020B0604020202020204" pitchFamily="34" charset="0"/>
                <a:cs typeface="Arial" panose="020B0604020202020204" pitchFamily="34" charset="0"/>
                <a:sym typeface="Wingdings" pitchFamily="2" charset="2"/>
              </a:rPr>
              <a:t> TOP ?</a:t>
            </a:r>
          </a:p>
        </p:txBody>
      </p:sp>
      <p:sp>
        <p:nvSpPr>
          <p:cNvPr id="42" name="Rectangle 41"/>
          <p:cNvSpPr/>
          <p:nvPr/>
        </p:nvSpPr>
        <p:spPr>
          <a:xfrm>
            <a:off x="295274" y="3147881"/>
            <a:ext cx="7085757" cy="1573114"/>
          </a:xfrm>
          <a:prstGeom prst="rect">
            <a:avLst/>
          </a:prstGeom>
          <a:ln w="25400">
            <a:solidFill>
              <a:srgbClr val="996633"/>
            </a:solidFill>
          </a:ln>
        </p:spPr>
        <p:txBody>
          <a:bodyPr wrap="square" lIns="90000" tIns="36000" rIns="36000" bIns="36000">
            <a:spAutoFit/>
          </a:bodyPr>
          <a:lstStyle/>
          <a:p>
            <a:pPr marL="88900" indent="-88900">
              <a:spcBef>
                <a:spcPts val="600"/>
              </a:spcBef>
              <a:spcAft>
                <a:spcPts val="300"/>
              </a:spcAft>
              <a:buClr>
                <a:srgbClr val="548F19"/>
              </a:buClr>
              <a:buFont typeface="Wingdings 2" panose="05020102010507070707" pitchFamily="18" charset="2"/>
              <a:buChar char=""/>
            </a:pPr>
            <a:r>
              <a:rPr lang="fr-FR" sz="1250" b="1" dirty="0">
                <a:solidFill>
                  <a:srgbClr val="65AC1E"/>
                </a:solidFill>
              </a:rPr>
              <a:t>Un seul produit pour toutes vos céréales</a:t>
            </a:r>
            <a:r>
              <a:rPr lang="fr-FR" sz="1250" dirty="0">
                <a:solidFill>
                  <a:srgbClr val="65AC1E"/>
                </a:solidFill>
              </a:rPr>
              <a:t> </a:t>
            </a:r>
            <a:r>
              <a:rPr lang="fr-FR" sz="1250" dirty="0"/>
              <a:t>: </a:t>
            </a:r>
            <a:r>
              <a:rPr lang="fr-FR" sz="1250" dirty="0" err="1"/>
              <a:t>Medax</a:t>
            </a:r>
            <a:r>
              <a:rPr lang="fr-FR" sz="1250" baseline="30000" dirty="0"/>
              <a:t>®</a:t>
            </a:r>
            <a:r>
              <a:rPr lang="fr-FR" sz="1250" dirty="0"/>
              <a:t> Top est homologué sur blé tendre d’hiver, blé dur, orges d’hiver et de printemps, triticale, seigle, avoine d’hiver et de printemps.</a:t>
            </a:r>
          </a:p>
          <a:p>
            <a:pPr marL="88900" indent="-88900">
              <a:spcBef>
                <a:spcPts val="600"/>
              </a:spcBef>
              <a:spcAft>
                <a:spcPts val="300"/>
              </a:spcAft>
              <a:buClr>
                <a:srgbClr val="548F19"/>
              </a:buClr>
              <a:buFont typeface="Wingdings 2" panose="05020102010507070707" pitchFamily="18" charset="2"/>
              <a:buChar char=""/>
            </a:pPr>
            <a:r>
              <a:rPr lang="fr-FR" sz="1250" b="1" dirty="0">
                <a:solidFill>
                  <a:srgbClr val="65AC1E"/>
                </a:solidFill>
              </a:rPr>
              <a:t>Très haut niveau d’efficacité </a:t>
            </a:r>
            <a:r>
              <a:rPr lang="fr-FR" sz="1250" dirty="0"/>
              <a:t>grâce à l’association de 2 modes d’action complémentaires : gains de rendement même en absence de verse.</a:t>
            </a:r>
          </a:p>
          <a:p>
            <a:pPr marL="88900" indent="-88900">
              <a:spcBef>
                <a:spcPts val="600"/>
              </a:spcBef>
              <a:spcAft>
                <a:spcPts val="300"/>
              </a:spcAft>
              <a:buClr>
                <a:srgbClr val="548F19"/>
              </a:buClr>
              <a:buFont typeface="Wingdings 2" panose="05020102010507070707" pitchFamily="18" charset="2"/>
              <a:buChar char=""/>
            </a:pPr>
            <a:r>
              <a:rPr lang="fr-FR" sz="1250" b="1" dirty="0">
                <a:solidFill>
                  <a:srgbClr val="65AC1E"/>
                </a:solidFill>
              </a:rPr>
              <a:t>Une large plage d’utilisation</a:t>
            </a:r>
            <a:r>
              <a:rPr lang="fr-FR" sz="1250" dirty="0">
                <a:solidFill>
                  <a:srgbClr val="65AC1E"/>
                </a:solidFill>
              </a:rPr>
              <a:t> </a:t>
            </a:r>
            <a:r>
              <a:rPr lang="fr-FR" sz="1250" dirty="0"/>
              <a:t>sur chacune des céréales pour réguler au meilleur moment</a:t>
            </a:r>
          </a:p>
          <a:p>
            <a:pPr marL="88900" indent="-88900">
              <a:spcBef>
                <a:spcPts val="600"/>
              </a:spcBef>
              <a:spcAft>
                <a:spcPts val="300"/>
              </a:spcAft>
              <a:buClr>
                <a:srgbClr val="548F19"/>
              </a:buClr>
              <a:buFont typeface="Wingdings 2" panose="05020102010507070707" pitchFamily="18" charset="2"/>
              <a:buChar char=""/>
            </a:pPr>
            <a:r>
              <a:rPr lang="fr-FR" sz="1250" dirty="0"/>
              <a:t>Inscrit sur la liste des spécialités phytopharmaceutiques</a:t>
            </a:r>
            <a:r>
              <a:rPr lang="fr-FR" sz="1250" b="1" dirty="0">
                <a:solidFill>
                  <a:srgbClr val="FF0000"/>
                </a:solidFill>
              </a:rPr>
              <a:t> </a:t>
            </a:r>
            <a:r>
              <a:rPr lang="fr-FR" sz="1250" b="1" dirty="0">
                <a:solidFill>
                  <a:srgbClr val="65AC1E"/>
                </a:solidFill>
              </a:rPr>
              <a:t>recommandées sur orges brassicoles </a:t>
            </a:r>
          </a:p>
        </p:txBody>
      </p:sp>
      <p:pic>
        <p:nvPicPr>
          <p:cNvPr id="23" name="Image 2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12479" y="6841983"/>
            <a:ext cx="781355" cy="1601060"/>
          </a:xfrm>
          <a:prstGeom prst="rect">
            <a:avLst/>
          </a:prstGeom>
        </p:spPr>
      </p:pic>
      <p:sp>
        <p:nvSpPr>
          <p:cNvPr id="62" name="Rectangle 61"/>
          <p:cNvSpPr/>
          <p:nvPr/>
        </p:nvSpPr>
        <p:spPr>
          <a:xfrm>
            <a:off x="295275" y="5312791"/>
            <a:ext cx="2993376" cy="4642420"/>
          </a:xfrm>
          <a:prstGeom prst="rect">
            <a:avLst/>
          </a:prstGeom>
          <a:noFill/>
          <a:ln>
            <a:solidFill>
              <a:srgbClr val="99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76" name="Rectangle 75"/>
          <p:cNvSpPr/>
          <p:nvPr/>
        </p:nvSpPr>
        <p:spPr>
          <a:xfrm>
            <a:off x="396255" y="2870343"/>
            <a:ext cx="3164905" cy="246221"/>
          </a:xfrm>
          <a:prstGeom prst="rect">
            <a:avLst/>
          </a:prstGeom>
        </p:spPr>
        <p:txBody>
          <a:bodyPr wrap="none" lIns="0" tIns="0" rIns="0" bIns="0">
            <a:spAutoFit/>
          </a:bodyPr>
          <a:lstStyle/>
          <a:p>
            <a:r>
              <a:rPr lang="fr-FR" sz="1600" b="1" dirty="0">
                <a:solidFill>
                  <a:srgbClr val="996633"/>
                </a:solidFill>
                <a:latin typeface="Arial" panose="020B0604020202020204" pitchFamily="34" charset="0"/>
                <a:cs typeface="Arial" panose="020B0604020202020204" pitchFamily="34" charset="0"/>
              </a:rPr>
              <a:t>Pourquoi utiliser MEDAX</a:t>
            </a:r>
            <a:r>
              <a:rPr lang="fr-FR" sz="1600" b="1" baseline="30000" dirty="0">
                <a:solidFill>
                  <a:srgbClr val="996633"/>
                </a:solidFill>
                <a:latin typeface="Arial" panose="020B0604020202020204" pitchFamily="34" charset="0"/>
                <a:cs typeface="Arial" panose="020B0604020202020204" pitchFamily="34" charset="0"/>
              </a:rPr>
              <a:t>®</a:t>
            </a:r>
            <a:r>
              <a:rPr lang="fr-FR" altLang="fr-FR" sz="1600" b="1" baseline="30000" dirty="0">
                <a:latin typeface="Arial" panose="020B0604020202020204" pitchFamily="34" charset="0"/>
                <a:cs typeface="Arial" panose="020B0604020202020204" pitchFamily="34" charset="0"/>
                <a:sym typeface="Wingdings" pitchFamily="2" charset="2"/>
              </a:rPr>
              <a:t> </a:t>
            </a:r>
            <a:r>
              <a:rPr lang="fr-FR" sz="1600" b="1" dirty="0">
                <a:solidFill>
                  <a:srgbClr val="996633"/>
                </a:solidFill>
                <a:latin typeface="Arial" panose="020B0604020202020204" pitchFamily="34" charset="0"/>
                <a:cs typeface="Arial" panose="020B0604020202020204" pitchFamily="34" charset="0"/>
              </a:rPr>
              <a:t>TOP ?</a:t>
            </a:r>
          </a:p>
        </p:txBody>
      </p:sp>
      <p:sp>
        <p:nvSpPr>
          <p:cNvPr id="30" name="ZoneTexte 29"/>
          <p:cNvSpPr txBox="1"/>
          <p:nvPr/>
        </p:nvSpPr>
        <p:spPr>
          <a:xfrm>
            <a:off x="3491468" y="5636860"/>
            <a:ext cx="535017" cy="307777"/>
          </a:xfrm>
          <a:prstGeom prst="rect">
            <a:avLst/>
          </a:prstGeom>
          <a:noFill/>
        </p:spPr>
        <p:txBody>
          <a:bodyPr wrap="square" lIns="0" tIns="0" rIns="0" bIns="0" rtlCol="0">
            <a:spAutoFit/>
          </a:bodyPr>
          <a:lstStyle/>
          <a:p>
            <a:r>
              <a:rPr lang="fr-FR" sz="1000" spc="-50" dirty="0">
                <a:latin typeface="Arial" panose="020B0604020202020204" pitchFamily="34" charset="0"/>
                <a:cs typeface="Arial" panose="020B0604020202020204" pitchFamily="34" charset="0"/>
              </a:rPr>
              <a:t>Risque</a:t>
            </a:r>
            <a:br>
              <a:rPr lang="fr-FR" sz="1000" spc="-50" dirty="0">
                <a:latin typeface="Arial" panose="020B0604020202020204" pitchFamily="34" charset="0"/>
                <a:cs typeface="Arial" panose="020B0604020202020204" pitchFamily="34" charset="0"/>
              </a:rPr>
            </a:br>
            <a:r>
              <a:rPr lang="fr-FR" sz="1000" spc="-50" dirty="0">
                <a:latin typeface="Arial" panose="020B0604020202020204" pitchFamily="34" charset="0"/>
                <a:cs typeface="Arial" panose="020B0604020202020204" pitchFamily="34" charset="0"/>
              </a:rPr>
              <a:t>de verse</a:t>
            </a:r>
          </a:p>
        </p:txBody>
      </p:sp>
      <p:sp>
        <p:nvSpPr>
          <p:cNvPr id="31" name="ZoneTexte 30"/>
          <p:cNvSpPr txBox="1"/>
          <p:nvPr/>
        </p:nvSpPr>
        <p:spPr>
          <a:xfrm>
            <a:off x="3491469" y="6141343"/>
            <a:ext cx="201978" cy="153888"/>
          </a:xfrm>
          <a:prstGeom prst="rect">
            <a:avLst/>
          </a:prstGeom>
          <a:noFill/>
        </p:spPr>
        <p:txBody>
          <a:bodyPr wrap="none" lIns="0" tIns="0" rIns="0" bIns="0" rtlCol="0">
            <a:spAutoFit/>
          </a:bodyPr>
          <a:lstStyle/>
          <a:p>
            <a:r>
              <a:rPr lang="fr-FR" sz="1000" spc="-50" dirty="0">
                <a:latin typeface="Arial" panose="020B0604020202020204" pitchFamily="34" charset="0"/>
                <a:cs typeface="Arial" panose="020B0604020202020204" pitchFamily="34" charset="0"/>
              </a:rPr>
              <a:t>Fort</a:t>
            </a:r>
          </a:p>
        </p:txBody>
      </p:sp>
      <p:sp>
        <p:nvSpPr>
          <p:cNvPr id="33" name="Rectangle à coins arrondis 32"/>
          <p:cNvSpPr/>
          <p:nvPr/>
        </p:nvSpPr>
        <p:spPr>
          <a:xfrm>
            <a:off x="5322850" y="6074287"/>
            <a:ext cx="1626133"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latin typeface="Arial" panose="020B0604020202020204" pitchFamily="34" charset="0"/>
                <a:cs typeface="Arial" panose="020B0604020202020204" pitchFamily="34" charset="0"/>
              </a:rPr>
              <a:t>MEDAX TOP </a:t>
            </a:r>
            <a:r>
              <a:rPr lang="fr-FR" sz="900" dirty="0">
                <a:solidFill>
                  <a:srgbClr val="FF0000"/>
                </a:solidFill>
                <a:latin typeface="Arial" panose="020B0604020202020204" pitchFamily="34" charset="0"/>
                <a:cs typeface="Arial" panose="020B0604020202020204" pitchFamily="34" charset="0"/>
              </a:rPr>
              <a:t>Dose à indiquer / région</a:t>
            </a:r>
          </a:p>
        </p:txBody>
      </p:sp>
      <p:sp>
        <p:nvSpPr>
          <p:cNvPr id="32" name="ZoneTexte 31"/>
          <p:cNvSpPr txBox="1"/>
          <p:nvPr/>
        </p:nvSpPr>
        <p:spPr>
          <a:xfrm>
            <a:off x="3491469" y="6493908"/>
            <a:ext cx="631583" cy="153888"/>
          </a:xfrm>
          <a:prstGeom prst="rect">
            <a:avLst/>
          </a:prstGeom>
          <a:noFill/>
        </p:spPr>
        <p:txBody>
          <a:bodyPr wrap="none" lIns="0" tIns="0" rIns="0" bIns="0" rtlCol="0">
            <a:spAutoFit/>
          </a:bodyPr>
          <a:lstStyle/>
          <a:p>
            <a:r>
              <a:rPr lang="fr-FR" sz="1000" spc="-50" dirty="0">
                <a:latin typeface="Arial" panose="020B0604020202020204" pitchFamily="34" charset="0"/>
                <a:cs typeface="Arial" panose="020B0604020202020204" pitchFamily="34" charset="0"/>
              </a:rPr>
              <a:t>Moyen à fort</a:t>
            </a:r>
          </a:p>
        </p:txBody>
      </p:sp>
      <p:sp>
        <p:nvSpPr>
          <p:cNvPr id="34" name="Rectangle à coins arrondis 33"/>
          <p:cNvSpPr/>
          <p:nvPr/>
        </p:nvSpPr>
        <p:spPr>
          <a:xfrm>
            <a:off x="5322851" y="6426852"/>
            <a:ext cx="1626132"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latin typeface="Arial" panose="020B0604020202020204" pitchFamily="34" charset="0"/>
                <a:cs typeface="Arial" panose="020B0604020202020204" pitchFamily="34" charset="0"/>
              </a:rPr>
              <a:t>MEDAX TOP </a:t>
            </a:r>
            <a:r>
              <a:rPr lang="fr-FR" sz="900" dirty="0">
                <a:solidFill>
                  <a:srgbClr val="FF0000"/>
                </a:solidFill>
                <a:latin typeface="Arial" panose="020B0604020202020204" pitchFamily="34" charset="0"/>
                <a:cs typeface="Arial" panose="020B0604020202020204" pitchFamily="34" charset="0"/>
              </a:rPr>
              <a:t>Dose à indiquer / région</a:t>
            </a:r>
          </a:p>
        </p:txBody>
      </p:sp>
      <p:sp>
        <p:nvSpPr>
          <p:cNvPr id="64" name="Text Box 9"/>
          <p:cNvSpPr txBox="1">
            <a:spLocks noChangeArrowheads="1"/>
          </p:cNvSpPr>
          <p:nvPr/>
        </p:nvSpPr>
        <p:spPr bwMode="auto">
          <a:xfrm>
            <a:off x="3471675" y="8682977"/>
            <a:ext cx="1142572" cy="216000"/>
          </a:xfrm>
          <a:prstGeom prst="rect">
            <a:avLst/>
          </a:prstGeom>
          <a:solidFill>
            <a:schemeClr val="accent3">
              <a:lumMod val="20000"/>
              <a:lumOff val="80000"/>
            </a:schemeClr>
          </a:solidFill>
          <a:ln w="9525">
            <a:noFill/>
            <a:miter lim="800000"/>
            <a:headEnd/>
            <a:tailEnd/>
          </a:ln>
          <a:effectLst/>
          <a:extLst/>
        </p:spPr>
        <p:txBody>
          <a:bodyPr wrap="square" lIns="36000" tIns="0" rIns="0" bIns="0" anchor="ctr">
            <a:noAutofit/>
          </a:bodyPr>
          <a:lstStyle>
            <a:defPPr>
              <a:defRPr lang="de-DE"/>
            </a:defPPr>
            <a:lvl1pPr marL="85725">
              <a:defRPr sz="1000" b="1" spc="-5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pPr marL="0"/>
            <a:r>
              <a:rPr lang="fr-FR" spc="0" dirty="0"/>
              <a:t>Triticale</a:t>
            </a:r>
            <a:endParaRPr lang="en-US" spc="0" dirty="0"/>
          </a:p>
        </p:txBody>
      </p:sp>
      <p:sp>
        <p:nvSpPr>
          <p:cNvPr id="71" name="Rectangle 70"/>
          <p:cNvSpPr/>
          <p:nvPr/>
        </p:nvSpPr>
        <p:spPr>
          <a:xfrm>
            <a:off x="4478130" y="7643611"/>
            <a:ext cx="2638450" cy="213249"/>
          </a:xfrm>
          <a:prstGeom prst="rect">
            <a:avLst/>
          </a:prstGeom>
          <a:solidFill>
            <a:srgbClr val="996633"/>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0" name="ZoneTexte 79"/>
          <p:cNvSpPr txBox="1"/>
          <p:nvPr/>
        </p:nvSpPr>
        <p:spPr>
          <a:xfrm>
            <a:off x="6640705" y="7643889"/>
            <a:ext cx="387927" cy="215444"/>
          </a:xfrm>
          <a:prstGeom prst="rect">
            <a:avLst/>
          </a:prstGeom>
          <a:noFill/>
        </p:spPr>
        <p:txBody>
          <a:bodyPr wrap="none" lIns="0" tIns="0" rIns="0" bIns="0" rtlCol="0">
            <a:spAutoFit/>
          </a:bodyPr>
          <a:lstStyle/>
          <a:p>
            <a:pPr algn="ctr"/>
            <a:r>
              <a:rPr lang="fr-FR" sz="700" dirty="0">
                <a:solidFill>
                  <a:schemeClr val="bg1"/>
                </a:solidFill>
              </a:rPr>
              <a:t>DF étalée</a:t>
            </a:r>
            <a:br>
              <a:rPr lang="fr-FR" sz="700" dirty="0">
                <a:solidFill>
                  <a:schemeClr val="bg1"/>
                </a:solidFill>
              </a:rPr>
            </a:br>
            <a:r>
              <a:rPr lang="fr-FR" sz="700" dirty="0">
                <a:solidFill>
                  <a:schemeClr val="bg1"/>
                </a:solidFill>
              </a:rPr>
              <a:t>BBCH 39</a:t>
            </a:r>
          </a:p>
        </p:txBody>
      </p:sp>
      <p:sp>
        <p:nvSpPr>
          <p:cNvPr id="110" name="Rectangle à coins arrondis 109"/>
          <p:cNvSpPr/>
          <p:nvPr/>
        </p:nvSpPr>
        <p:spPr>
          <a:xfrm>
            <a:off x="4574519" y="8227052"/>
            <a:ext cx="1188000"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a:latin typeface="Arial" panose="020B0604020202020204" pitchFamily="34" charset="0"/>
                <a:cs typeface="Arial" panose="020B0604020202020204" pitchFamily="34" charset="0"/>
              </a:rPr>
              <a:t>MEDAX TOP </a:t>
            </a:r>
            <a:r>
              <a:rPr lang="fr-FR" sz="800" dirty="0">
                <a:solidFill>
                  <a:srgbClr val="FF0000"/>
                </a:solidFill>
                <a:latin typeface="Arial" panose="020B0604020202020204" pitchFamily="34" charset="0"/>
                <a:cs typeface="Arial" panose="020B0604020202020204" pitchFamily="34" charset="0"/>
              </a:rPr>
              <a:t>Dose à indiquer / région</a:t>
            </a:r>
            <a:endParaRPr lang="fr-FR" sz="700" dirty="0">
              <a:latin typeface="Arial" panose="020B0604020202020204" pitchFamily="34" charset="0"/>
              <a:cs typeface="Arial" panose="020B0604020202020204" pitchFamily="34" charset="0"/>
            </a:endParaRPr>
          </a:p>
        </p:txBody>
      </p:sp>
      <p:sp>
        <p:nvSpPr>
          <p:cNvPr id="116" name="Rectangle à coins arrondis 115"/>
          <p:cNvSpPr/>
          <p:nvPr/>
        </p:nvSpPr>
        <p:spPr>
          <a:xfrm>
            <a:off x="4574520" y="7898486"/>
            <a:ext cx="1188000"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a:latin typeface="Arial" panose="020B0604020202020204" pitchFamily="34" charset="0"/>
                <a:cs typeface="Arial" panose="020B0604020202020204" pitchFamily="34" charset="0"/>
              </a:rPr>
              <a:t>MEDAX TOP </a:t>
            </a:r>
            <a:r>
              <a:rPr lang="fr-FR" sz="800" dirty="0">
                <a:solidFill>
                  <a:srgbClr val="FF0000"/>
                </a:solidFill>
                <a:latin typeface="Arial" panose="020B0604020202020204" pitchFamily="34" charset="0"/>
                <a:cs typeface="Arial" panose="020B0604020202020204" pitchFamily="34" charset="0"/>
              </a:rPr>
              <a:t>Dose à indiquer / région</a:t>
            </a:r>
          </a:p>
        </p:txBody>
      </p:sp>
      <p:cxnSp>
        <p:nvCxnSpPr>
          <p:cNvPr id="15" name="Connecteur droit avec flèche 14"/>
          <p:cNvCxnSpPr>
            <a:stCxn id="39" idx="3"/>
          </p:cNvCxnSpPr>
          <p:nvPr/>
        </p:nvCxnSpPr>
        <p:spPr>
          <a:xfrm>
            <a:off x="2124447" y="5027174"/>
            <a:ext cx="528673" cy="285617"/>
          </a:xfrm>
          <a:prstGeom prst="straightConnector1">
            <a:avLst/>
          </a:prstGeom>
          <a:ln w="38100">
            <a:solidFill>
              <a:srgbClr val="65AC1E"/>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17" name="Connecteur droit avec flèche 116"/>
          <p:cNvCxnSpPr>
            <a:stCxn id="39" idx="3"/>
          </p:cNvCxnSpPr>
          <p:nvPr/>
        </p:nvCxnSpPr>
        <p:spPr>
          <a:xfrm>
            <a:off x="2124447" y="5027174"/>
            <a:ext cx="1251213" cy="142808"/>
          </a:xfrm>
          <a:prstGeom prst="straightConnector1">
            <a:avLst/>
          </a:prstGeom>
          <a:ln w="38100">
            <a:solidFill>
              <a:srgbClr val="65AC1E"/>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19" name="Rectangle à coins arrondis 118"/>
          <p:cNvSpPr/>
          <p:nvPr/>
        </p:nvSpPr>
        <p:spPr>
          <a:xfrm>
            <a:off x="4574519" y="9602791"/>
            <a:ext cx="1539628"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latin typeface="Arial" panose="020B0604020202020204" pitchFamily="34" charset="0"/>
                <a:cs typeface="Arial" panose="020B0604020202020204" pitchFamily="34" charset="0"/>
              </a:rPr>
              <a:t>MEDAX TOP </a:t>
            </a:r>
            <a:r>
              <a:rPr lang="fr-FR" sz="900" dirty="0">
                <a:solidFill>
                  <a:srgbClr val="FF0000"/>
                </a:solidFill>
                <a:latin typeface="Arial" panose="020B0604020202020204" pitchFamily="34" charset="0"/>
                <a:cs typeface="Arial" panose="020B0604020202020204" pitchFamily="34" charset="0"/>
              </a:rPr>
              <a:t>Dose à indiquer / région</a:t>
            </a:r>
          </a:p>
        </p:txBody>
      </p:sp>
      <p:sp>
        <p:nvSpPr>
          <p:cNvPr id="20" name="Arrondir un rectangle avec un coin du même côté 19"/>
          <p:cNvSpPr/>
          <p:nvPr/>
        </p:nvSpPr>
        <p:spPr>
          <a:xfrm rot="5400000">
            <a:off x="1481944" y="4071152"/>
            <a:ext cx="216000" cy="2819425"/>
          </a:xfrm>
          <a:prstGeom prst="round2SameRect">
            <a:avLst>
              <a:gd name="adj1" fmla="val 19988"/>
              <a:gd name="adj2" fmla="val 0"/>
            </a:avLst>
          </a:prstGeom>
          <a:solidFill>
            <a:srgbClr val="548F1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126000"/>
            <a:r>
              <a:rPr lang="fr-FR" sz="1000" b="1" dirty="0">
                <a:latin typeface="Arial" panose="020B0604020202020204" pitchFamily="34" charset="0"/>
                <a:cs typeface="Arial" panose="020B0604020202020204" pitchFamily="34" charset="0"/>
              </a:rPr>
              <a:t>Conditions d'application</a:t>
            </a:r>
            <a:endParaRPr lang="fr-FR" sz="1000" dirty="0"/>
          </a:p>
        </p:txBody>
      </p:sp>
      <p:sp>
        <p:nvSpPr>
          <p:cNvPr id="83" name="ZoneTexte 82"/>
          <p:cNvSpPr txBox="1"/>
          <p:nvPr/>
        </p:nvSpPr>
        <p:spPr>
          <a:xfrm>
            <a:off x="3503296" y="7496820"/>
            <a:ext cx="925407" cy="307777"/>
          </a:xfrm>
          <a:prstGeom prst="rect">
            <a:avLst/>
          </a:prstGeom>
          <a:noFill/>
        </p:spPr>
        <p:txBody>
          <a:bodyPr wrap="square" lIns="0" tIns="0" rIns="0" bIns="0" rtlCol="0">
            <a:spAutoFit/>
          </a:bodyPr>
          <a:lstStyle/>
          <a:p>
            <a:r>
              <a:rPr lang="fr-FR" sz="1000" spc="-50" dirty="0">
                <a:latin typeface="Arial" panose="020B0604020202020204" pitchFamily="34" charset="0"/>
                <a:cs typeface="Arial" panose="020B0604020202020204" pitchFamily="34" charset="0"/>
              </a:rPr>
              <a:t>Risque</a:t>
            </a:r>
            <a:br>
              <a:rPr lang="fr-FR" sz="1000" spc="-50" dirty="0">
                <a:latin typeface="Arial" panose="020B0604020202020204" pitchFamily="34" charset="0"/>
                <a:cs typeface="Arial" panose="020B0604020202020204" pitchFamily="34" charset="0"/>
              </a:rPr>
            </a:br>
            <a:r>
              <a:rPr lang="fr-FR" sz="1000" spc="-50" dirty="0">
                <a:latin typeface="Arial" panose="020B0604020202020204" pitchFamily="34" charset="0"/>
                <a:cs typeface="Arial" panose="020B0604020202020204" pitchFamily="34" charset="0"/>
              </a:rPr>
              <a:t>de verse</a:t>
            </a:r>
          </a:p>
        </p:txBody>
      </p:sp>
      <p:sp>
        <p:nvSpPr>
          <p:cNvPr id="84" name="ZoneTexte 83"/>
          <p:cNvSpPr txBox="1"/>
          <p:nvPr/>
        </p:nvSpPr>
        <p:spPr>
          <a:xfrm>
            <a:off x="3503297" y="7965542"/>
            <a:ext cx="201978" cy="153888"/>
          </a:xfrm>
          <a:prstGeom prst="rect">
            <a:avLst/>
          </a:prstGeom>
          <a:noFill/>
        </p:spPr>
        <p:txBody>
          <a:bodyPr wrap="none" lIns="0" tIns="0" rIns="0" bIns="0" rtlCol="0">
            <a:spAutoFit/>
          </a:bodyPr>
          <a:lstStyle/>
          <a:p>
            <a:r>
              <a:rPr lang="fr-FR" sz="1000" spc="-50" dirty="0">
                <a:latin typeface="Arial" panose="020B0604020202020204" pitchFamily="34" charset="0"/>
                <a:cs typeface="Arial" panose="020B0604020202020204" pitchFamily="34" charset="0"/>
              </a:rPr>
              <a:t>Fort</a:t>
            </a:r>
          </a:p>
        </p:txBody>
      </p:sp>
      <p:sp>
        <p:nvSpPr>
          <p:cNvPr id="85" name="ZoneTexte 84"/>
          <p:cNvSpPr txBox="1"/>
          <p:nvPr/>
        </p:nvSpPr>
        <p:spPr>
          <a:xfrm>
            <a:off x="3503297" y="8294108"/>
            <a:ext cx="631583" cy="153888"/>
          </a:xfrm>
          <a:prstGeom prst="rect">
            <a:avLst/>
          </a:prstGeom>
          <a:noFill/>
        </p:spPr>
        <p:txBody>
          <a:bodyPr wrap="none" lIns="0" tIns="0" rIns="0" bIns="0" rtlCol="0">
            <a:spAutoFit/>
          </a:bodyPr>
          <a:lstStyle/>
          <a:p>
            <a:r>
              <a:rPr lang="fr-FR" sz="1000" spc="-50" dirty="0">
                <a:latin typeface="Arial" panose="020B0604020202020204" pitchFamily="34" charset="0"/>
                <a:cs typeface="Arial" panose="020B0604020202020204" pitchFamily="34" charset="0"/>
              </a:rPr>
              <a:t>Moyen à fort</a:t>
            </a:r>
          </a:p>
        </p:txBody>
      </p:sp>
      <p:sp>
        <p:nvSpPr>
          <p:cNvPr id="86" name="ZoneTexte 85"/>
          <p:cNvSpPr txBox="1"/>
          <p:nvPr/>
        </p:nvSpPr>
        <p:spPr>
          <a:xfrm>
            <a:off x="3503296" y="9287395"/>
            <a:ext cx="925407" cy="307777"/>
          </a:xfrm>
          <a:prstGeom prst="rect">
            <a:avLst/>
          </a:prstGeom>
          <a:noFill/>
        </p:spPr>
        <p:txBody>
          <a:bodyPr wrap="square" lIns="0" tIns="0" rIns="0" bIns="0" rtlCol="0">
            <a:spAutoFit/>
          </a:bodyPr>
          <a:lstStyle/>
          <a:p>
            <a:r>
              <a:rPr lang="fr-FR" sz="1000" spc="-50" dirty="0">
                <a:latin typeface="Arial" panose="020B0604020202020204" pitchFamily="34" charset="0"/>
                <a:cs typeface="Arial" panose="020B0604020202020204" pitchFamily="34" charset="0"/>
              </a:rPr>
              <a:t>Risque</a:t>
            </a:r>
            <a:br>
              <a:rPr lang="fr-FR" sz="1000" spc="-50" dirty="0">
                <a:latin typeface="Arial" panose="020B0604020202020204" pitchFamily="34" charset="0"/>
                <a:cs typeface="Arial" panose="020B0604020202020204" pitchFamily="34" charset="0"/>
              </a:rPr>
            </a:br>
            <a:r>
              <a:rPr lang="fr-FR" sz="1000" spc="-50" dirty="0">
                <a:latin typeface="Arial" panose="020B0604020202020204" pitchFamily="34" charset="0"/>
                <a:cs typeface="Arial" panose="020B0604020202020204" pitchFamily="34" charset="0"/>
              </a:rPr>
              <a:t>de verse</a:t>
            </a:r>
          </a:p>
        </p:txBody>
      </p:sp>
      <p:sp>
        <p:nvSpPr>
          <p:cNvPr id="88" name="ZoneTexte 87"/>
          <p:cNvSpPr txBox="1"/>
          <p:nvPr/>
        </p:nvSpPr>
        <p:spPr>
          <a:xfrm>
            <a:off x="3503297" y="9669847"/>
            <a:ext cx="631583" cy="153888"/>
          </a:xfrm>
          <a:prstGeom prst="rect">
            <a:avLst/>
          </a:prstGeom>
          <a:noFill/>
        </p:spPr>
        <p:txBody>
          <a:bodyPr wrap="none" lIns="0" tIns="0" rIns="0" bIns="0" rtlCol="0">
            <a:spAutoFit/>
          </a:bodyPr>
          <a:lstStyle/>
          <a:p>
            <a:r>
              <a:rPr lang="fr-FR" sz="1000" spc="-50" dirty="0">
                <a:latin typeface="Arial" panose="020B0604020202020204" pitchFamily="34" charset="0"/>
                <a:cs typeface="Arial" panose="020B0604020202020204" pitchFamily="34" charset="0"/>
              </a:rPr>
              <a:t>Moyen à fort</a:t>
            </a:r>
          </a:p>
        </p:txBody>
      </p:sp>
      <p:sp>
        <p:nvSpPr>
          <p:cNvPr id="24" name="Rectangle 23"/>
          <p:cNvSpPr/>
          <p:nvPr/>
        </p:nvSpPr>
        <p:spPr>
          <a:xfrm>
            <a:off x="4646966" y="5780182"/>
            <a:ext cx="2446033" cy="216718"/>
          </a:xfrm>
          <a:prstGeom prst="rect">
            <a:avLst/>
          </a:prstGeom>
          <a:solidFill>
            <a:srgbClr val="996633"/>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8" name="ZoneTexte 57"/>
          <p:cNvSpPr txBox="1"/>
          <p:nvPr/>
        </p:nvSpPr>
        <p:spPr>
          <a:xfrm>
            <a:off x="4681144" y="5781456"/>
            <a:ext cx="397546" cy="215444"/>
          </a:xfrm>
          <a:prstGeom prst="rect">
            <a:avLst/>
          </a:prstGeom>
          <a:noFill/>
        </p:spPr>
        <p:txBody>
          <a:bodyPr wrap="none" lIns="0" tIns="0" rIns="0" bIns="0" rtlCol="0">
            <a:spAutoFit/>
          </a:bodyPr>
          <a:lstStyle/>
          <a:p>
            <a:pPr algn="ctr"/>
            <a:r>
              <a:rPr lang="fr-FR" sz="700" dirty="0">
                <a:solidFill>
                  <a:schemeClr val="bg1"/>
                </a:solidFill>
              </a:rPr>
              <a:t>épi 1 cm</a:t>
            </a:r>
            <a:br>
              <a:rPr lang="fr-FR" sz="700" dirty="0">
                <a:solidFill>
                  <a:schemeClr val="bg1"/>
                </a:solidFill>
              </a:rPr>
            </a:br>
            <a:r>
              <a:rPr lang="fr-FR" sz="700" dirty="0">
                <a:solidFill>
                  <a:schemeClr val="bg1"/>
                </a:solidFill>
              </a:rPr>
              <a:t>BBCH  30</a:t>
            </a:r>
          </a:p>
        </p:txBody>
      </p:sp>
      <p:sp>
        <p:nvSpPr>
          <p:cNvPr id="90" name="ZoneTexte 89"/>
          <p:cNvSpPr txBox="1"/>
          <p:nvPr/>
        </p:nvSpPr>
        <p:spPr>
          <a:xfrm>
            <a:off x="5298259" y="5780182"/>
            <a:ext cx="397546" cy="215444"/>
          </a:xfrm>
          <a:prstGeom prst="rect">
            <a:avLst/>
          </a:prstGeom>
          <a:noFill/>
        </p:spPr>
        <p:txBody>
          <a:bodyPr wrap="none" lIns="0" tIns="0" rIns="0" bIns="0" rtlCol="0">
            <a:spAutoFit/>
          </a:bodyPr>
          <a:lstStyle/>
          <a:p>
            <a:pPr algn="ctr"/>
            <a:r>
              <a:rPr lang="fr-FR" sz="700" dirty="0">
                <a:solidFill>
                  <a:schemeClr val="bg1"/>
                </a:solidFill>
              </a:rPr>
              <a:t>1</a:t>
            </a:r>
            <a:r>
              <a:rPr lang="fr-FR" sz="700" baseline="30000" dirty="0">
                <a:solidFill>
                  <a:schemeClr val="bg1"/>
                </a:solidFill>
              </a:rPr>
              <a:t>er</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31</a:t>
            </a:r>
          </a:p>
        </p:txBody>
      </p:sp>
      <p:sp>
        <p:nvSpPr>
          <p:cNvPr id="91" name="ZoneTexte 90"/>
          <p:cNvSpPr txBox="1"/>
          <p:nvPr/>
        </p:nvSpPr>
        <p:spPr>
          <a:xfrm>
            <a:off x="5915374" y="5786076"/>
            <a:ext cx="397546" cy="215444"/>
          </a:xfrm>
          <a:prstGeom prst="rect">
            <a:avLst/>
          </a:prstGeom>
          <a:noFill/>
        </p:spPr>
        <p:txBody>
          <a:bodyPr wrap="none" lIns="0" tIns="0" rIns="0" bIns="0" rtlCol="0">
            <a:spAutoFit/>
          </a:bodyPr>
          <a:lstStyle/>
          <a:p>
            <a:pPr algn="ctr"/>
            <a:r>
              <a:rPr lang="fr-FR" sz="700" dirty="0" err="1">
                <a:solidFill>
                  <a:schemeClr val="bg1"/>
                </a:solidFill>
              </a:rPr>
              <a:t>2</a:t>
            </a:r>
            <a:r>
              <a:rPr lang="fr-FR" sz="700" baseline="30000" dirty="0" err="1">
                <a:solidFill>
                  <a:schemeClr val="bg1"/>
                </a:solidFill>
              </a:rPr>
              <a:t>e</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32</a:t>
            </a:r>
          </a:p>
        </p:txBody>
      </p:sp>
      <p:sp>
        <p:nvSpPr>
          <p:cNvPr id="92" name="ZoneTexte 91"/>
          <p:cNvSpPr txBox="1"/>
          <p:nvPr/>
        </p:nvSpPr>
        <p:spPr>
          <a:xfrm>
            <a:off x="6592508" y="5780182"/>
            <a:ext cx="397546" cy="215444"/>
          </a:xfrm>
          <a:prstGeom prst="rect">
            <a:avLst/>
          </a:prstGeom>
          <a:noFill/>
        </p:spPr>
        <p:txBody>
          <a:bodyPr wrap="none" lIns="0" tIns="0" rIns="0" bIns="0" rtlCol="0">
            <a:spAutoFit/>
          </a:bodyPr>
          <a:lstStyle/>
          <a:p>
            <a:pPr algn="ctr"/>
            <a:r>
              <a:rPr lang="fr-FR" sz="700" dirty="0">
                <a:solidFill>
                  <a:schemeClr val="bg1"/>
                </a:solidFill>
              </a:rPr>
              <a:t>3</a:t>
            </a:r>
            <a:r>
              <a:rPr lang="fr-FR" sz="700" baseline="30000" dirty="0">
                <a:solidFill>
                  <a:schemeClr val="bg1"/>
                </a:solidFill>
              </a:rPr>
              <a:t>e</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33</a:t>
            </a:r>
          </a:p>
        </p:txBody>
      </p:sp>
      <p:sp>
        <p:nvSpPr>
          <p:cNvPr id="21" name="Rectangle 20"/>
          <p:cNvSpPr/>
          <p:nvPr/>
        </p:nvSpPr>
        <p:spPr>
          <a:xfrm>
            <a:off x="477860" y="6028679"/>
            <a:ext cx="2753020" cy="861774"/>
          </a:xfrm>
          <a:prstGeom prst="rect">
            <a:avLst/>
          </a:prstGeom>
        </p:spPr>
        <p:txBody>
          <a:bodyPr wrap="square" lIns="0" rIns="36000">
            <a:spAutoFit/>
          </a:bodyPr>
          <a:lstStyle/>
          <a:p>
            <a:pPr marL="92075" indent="-92075">
              <a:buFont typeface="Arial" panose="020B0604020202020204" pitchFamily="34" charset="0"/>
              <a:buChar char="•"/>
            </a:pPr>
            <a:r>
              <a:rPr lang="fr-FR" sz="1000" dirty="0"/>
              <a:t>par temps clair et lumineux</a:t>
            </a:r>
          </a:p>
          <a:p>
            <a:pPr marL="92075" indent="-92075">
              <a:buFont typeface="Arial" panose="020B0604020202020204" pitchFamily="34" charset="0"/>
              <a:buChar char="•"/>
            </a:pPr>
            <a:r>
              <a:rPr lang="fr-FR" sz="1000" dirty="0"/>
              <a:t>en dehors d'une période de sécheresse</a:t>
            </a:r>
          </a:p>
          <a:p>
            <a:pPr marL="92075" indent="-92075">
              <a:buFont typeface="Arial" panose="020B0604020202020204" pitchFamily="34" charset="0"/>
              <a:buChar char="•"/>
            </a:pPr>
            <a:r>
              <a:rPr lang="fr-FR" sz="1000" dirty="0"/>
              <a:t>en dehors des périodes de fortes amplitudes thermiques </a:t>
            </a:r>
            <a:r>
              <a:rPr lang="fr-FR" sz="900" dirty="0"/>
              <a:t>(écarts de 15 à 20°C entre le mini et le maxi </a:t>
            </a:r>
            <a:r>
              <a:rPr lang="fr-FR" sz="1000" dirty="0"/>
              <a:t>dans la journée)</a:t>
            </a:r>
          </a:p>
        </p:txBody>
      </p:sp>
      <p:sp>
        <p:nvSpPr>
          <p:cNvPr id="74" name="Text Box 9"/>
          <p:cNvSpPr txBox="1">
            <a:spLocks noChangeArrowheads="1"/>
          </p:cNvSpPr>
          <p:nvPr/>
        </p:nvSpPr>
        <p:spPr bwMode="auto">
          <a:xfrm>
            <a:off x="474188" y="5724449"/>
            <a:ext cx="2756691" cy="298800"/>
          </a:xfrm>
          <a:prstGeom prst="rect">
            <a:avLst/>
          </a:prstGeom>
          <a:solidFill>
            <a:schemeClr val="accent3">
              <a:lumMod val="20000"/>
              <a:lumOff val="80000"/>
            </a:schemeClr>
          </a:solidFill>
          <a:ln w="9525">
            <a:noFill/>
            <a:miter lim="800000"/>
            <a:headEnd/>
            <a:tailEnd/>
          </a:ln>
          <a:effectLst/>
          <a:extLst/>
        </p:spPr>
        <p:txBody>
          <a:bodyPr wrap="square" lIns="36000" tIns="0" rIns="0" bIns="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dirty="0"/>
              <a:t>Traiter des céréale en pleine croissance</a:t>
            </a:r>
          </a:p>
        </p:txBody>
      </p:sp>
      <p:sp>
        <p:nvSpPr>
          <p:cNvPr id="77" name="Rectangle 76"/>
          <p:cNvSpPr/>
          <p:nvPr/>
        </p:nvSpPr>
        <p:spPr>
          <a:xfrm>
            <a:off x="471934" y="8795532"/>
            <a:ext cx="2753019" cy="1015663"/>
          </a:xfrm>
          <a:prstGeom prst="rect">
            <a:avLst/>
          </a:prstGeom>
        </p:spPr>
        <p:txBody>
          <a:bodyPr wrap="square" lIns="0" rIns="36000">
            <a:spAutoFit/>
          </a:bodyPr>
          <a:lstStyle/>
          <a:p>
            <a:pPr marL="88900" indent="-88900">
              <a:buFont typeface="Arial" panose="020B0604020202020204" pitchFamily="34" charset="0"/>
              <a:buChar char="•"/>
            </a:pPr>
            <a:r>
              <a:rPr lang="fr-FR" sz="1000" dirty="0"/>
              <a:t>une faim en azote, des symptômes</a:t>
            </a:r>
            <a:br>
              <a:rPr lang="fr-FR" sz="1000" dirty="0"/>
            </a:br>
            <a:r>
              <a:rPr lang="fr-FR" sz="1000" dirty="0"/>
              <a:t>de carence</a:t>
            </a:r>
          </a:p>
          <a:p>
            <a:pPr marL="88900" indent="-88900">
              <a:buFont typeface="Arial" panose="020B0604020202020204" pitchFamily="34" charset="0"/>
              <a:buChar char="•"/>
            </a:pPr>
            <a:r>
              <a:rPr lang="fr-FR" sz="1000" dirty="0"/>
              <a:t>des symptômes importants de maladie</a:t>
            </a:r>
          </a:p>
          <a:p>
            <a:pPr marL="88900" indent="-88900">
              <a:buFont typeface="Arial" panose="020B0604020202020204" pitchFamily="34" charset="0"/>
              <a:buChar char="•"/>
            </a:pPr>
            <a:r>
              <a:rPr lang="fr-FR" sz="1000" dirty="0"/>
              <a:t>des signes d'asphyxie suite à un excès d'eau</a:t>
            </a:r>
          </a:p>
          <a:p>
            <a:pPr marL="88900" indent="-88900">
              <a:buFont typeface="Arial" panose="020B0604020202020204" pitchFamily="34" charset="0"/>
              <a:buChar char="•"/>
            </a:pPr>
            <a:r>
              <a:rPr lang="fr-FR" sz="1000" dirty="0"/>
              <a:t>des symptômes de </a:t>
            </a:r>
            <a:r>
              <a:rPr lang="fr-FR" sz="1000" dirty="0" err="1"/>
              <a:t>phytotoxicité</a:t>
            </a:r>
            <a:r>
              <a:rPr lang="fr-FR" sz="1000" dirty="0"/>
              <a:t> herbicide</a:t>
            </a:r>
          </a:p>
          <a:p>
            <a:pPr marL="88900" indent="-88900">
              <a:buFont typeface="Arial" panose="020B0604020202020204" pitchFamily="34" charset="0"/>
              <a:buChar char="•"/>
            </a:pPr>
            <a:r>
              <a:rPr lang="fr-FR" sz="1000" dirty="0"/>
              <a:t>des brûlures dues au gel</a:t>
            </a:r>
          </a:p>
        </p:txBody>
      </p:sp>
      <p:sp>
        <p:nvSpPr>
          <p:cNvPr id="26" name="Rectangle 25"/>
          <p:cNvSpPr/>
          <p:nvPr/>
        </p:nvSpPr>
        <p:spPr>
          <a:xfrm>
            <a:off x="474188" y="7239725"/>
            <a:ext cx="1926112" cy="555246"/>
          </a:xfrm>
          <a:prstGeom prst="rect">
            <a:avLst/>
          </a:prstGeom>
          <a:solidFill>
            <a:schemeClr val="accent3">
              <a:lumMod val="20000"/>
              <a:lumOff val="80000"/>
            </a:schemeClr>
          </a:solidFill>
          <a:ln w="9525">
            <a:noFill/>
            <a:miter lim="800000"/>
            <a:headEnd/>
            <a:tailEnd/>
          </a:ln>
          <a:effectLst/>
        </p:spPr>
        <p:txBody>
          <a:bodyPr wrap="square" lIns="36000" tIns="0" rIns="0" bIns="0" anchor="ctr">
            <a:noAutofit/>
          </a:bodyPr>
          <a:lstStyle/>
          <a:p>
            <a:pPr marL="1588"/>
            <a:r>
              <a:rPr lang="fr-FR" sz="1000" dirty="0">
                <a:latin typeface="Arial" panose="020B0604020202020204" pitchFamily="34" charset="0"/>
                <a:cs typeface="Arial" panose="020B0604020202020204" pitchFamily="34" charset="0"/>
              </a:rPr>
              <a:t>Conditions de température à respecter le jour du traitement et pendant les 3 jours qui suivent :</a:t>
            </a:r>
          </a:p>
        </p:txBody>
      </p:sp>
      <p:sp>
        <p:nvSpPr>
          <p:cNvPr id="94" name="ZoneTexte 93"/>
          <p:cNvSpPr txBox="1"/>
          <p:nvPr/>
        </p:nvSpPr>
        <p:spPr>
          <a:xfrm>
            <a:off x="4581208" y="7643889"/>
            <a:ext cx="397545" cy="215444"/>
          </a:xfrm>
          <a:prstGeom prst="rect">
            <a:avLst/>
          </a:prstGeom>
          <a:noFill/>
        </p:spPr>
        <p:txBody>
          <a:bodyPr wrap="none" lIns="0" tIns="0" rIns="0" bIns="0" rtlCol="0">
            <a:spAutoFit/>
          </a:bodyPr>
          <a:lstStyle/>
          <a:p>
            <a:pPr algn="ctr"/>
            <a:r>
              <a:rPr lang="fr-FR" sz="700" dirty="0">
                <a:solidFill>
                  <a:schemeClr val="bg1"/>
                </a:solidFill>
              </a:rPr>
              <a:t>1</a:t>
            </a:r>
            <a:r>
              <a:rPr lang="fr-FR" sz="700" baseline="30000" dirty="0">
                <a:solidFill>
                  <a:schemeClr val="bg1"/>
                </a:solidFill>
              </a:rPr>
              <a:t>er</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31</a:t>
            </a:r>
          </a:p>
        </p:txBody>
      </p:sp>
      <p:sp>
        <p:nvSpPr>
          <p:cNvPr id="95" name="ZoneTexte 94"/>
          <p:cNvSpPr txBox="1"/>
          <p:nvPr/>
        </p:nvSpPr>
        <p:spPr>
          <a:xfrm>
            <a:off x="5447057" y="7643889"/>
            <a:ext cx="397545" cy="215444"/>
          </a:xfrm>
          <a:prstGeom prst="rect">
            <a:avLst/>
          </a:prstGeom>
          <a:noFill/>
        </p:spPr>
        <p:txBody>
          <a:bodyPr wrap="none" lIns="0" tIns="0" rIns="0" bIns="0" rtlCol="0">
            <a:spAutoFit/>
          </a:bodyPr>
          <a:lstStyle/>
          <a:p>
            <a:pPr algn="ctr"/>
            <a:r>
              <a:rPr lang="fr-FR" sz="700" dirty="0" err="1">
                <a:solidFill>
                  <a:schemeClr val="bg1"/>
                </a:solidFill>
              </a:rPr>
              <a:t>2</a:t>
            </a:r>
            <a:r>
              <a:rPr lang="fr-FR" sz="700" baseline="30000" dirty="0" err="1">
                <a:solidFill>
                  <a:schemeClr val="bg1"/>
                </a:solidFill>
              </a:rPr>
              <a:t>e</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32</a:t>
            </a:r>
          </a:p>
        </p:txBody>
      </p:sp>
      <p:pic>
        <p:nvPicPr>
          <p:cNvPr id="102" name="Picture 2" descr="H:\STADE BLE ORGE PSD\PSD FUSIONNES\08 2noeuds-brin_modifi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77629" y="8611939"/>
            <a:ext cx="389139" cy="911963"/>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3" descr="H:\STADE BLE ORGE PSD\PSD FUSIONNES\09 dernière feuille-brin.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8956"/>
          <a:stretch/>
        </p:blipFill>
        <p:spPr bwMode="auto">
          <a:xfrm>
            <a:off x="5853693" y="8472398"/>
            <a:ext cx="486208" cy="917338"/>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3" descr="H:\STADE BLE ORGE PSD\PSD FUSIONNES\07 1noeud-brin_remodifi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72719" y="8751346"/>
            <a:ext cx="506898" cy="759856"/>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9" descr="H:\STADE BLE ORGE PSD\PSD FUSIONNES\10 feuille étalée-détail.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522020" y="8504148"/>
            <a:ext cx="568423" cy="771024"/>
          </a:xfrm>
          <a:prstGeom prst="rect">
            <a:avLst/>
          </a:prstGeom>
          <a:noFill/>
          <a:extLst>
            <a:ext uri="{909E8E84-426E-40DD-AFC4-6F175D3DCCD1}">
              <a14:hiddenFill xmlns:a14="http://schemas.microsoft.com/office/drawing/2010/main">
                <a:solidFill>
                  <a:srgbClr val="FFFFFF"/>
                </a:solidFill>
              </a14:hiddenFill>
            </a:ext>
          </a:extLst>
        </p:spPr>
      </p:pic>
      <p:sp>
        <p:nvSpPr>
          <p:cNvPr id="113" name="Rectangle 112"/>
          <p:cNvSpPr/>
          <p:nvPr/>
        </p:nvSpPr>
        <p:spPr>
          <a:xfrm>
            <a:off x="4478129" y="9287395"/>
            <a:ext cx="2603141" cy="267875"/>
          </a:xfrm>
          <a:prstGeom prst="rect">
            <a:avLst/>
          </a:prstGeom>
          <a:solidFill>
            <a:srgbClr val="996633"/>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114" name="ZoneTexte 113"/>
          <p:cNvSpPr txBox="1"/>
          <p:nvPr/>
        </p:nvSpPr>
        <p:spPr>
          <a:xfrm>
            <a:off x="6516935" y="9339548"/>
            <a:ext cx="387927" cy="215444"/>
          </a:xfrm>
          <a:prstGeom prst="rect">
            <a:avLst/>
          </a:prstGeom>
          <a:noFill/>
        </p:spPr>
        <p:txBody>
          <a:bodyPr wrap="none" lIns="0" tIns="0" rIns="0" bIns="0" rtlCol="0">
            <a:spAutoFit/>
          </a:bodyPr>
          <a:lstStyle/>
          <a:p>
            <a:pPr algn="ctr"/>
            <a:r>
              <a:rPr lang="fr-FR" sz="700" dirty="0">
                <a:solidFill>
                  <a:schemeClr val="bg1"/>
                </a:solidFill>
              </a:rPr>
              <a:t>DF étalée</a:t>
            </a:r>
            <a:br>
              <a:rPr lang="fr-FR" sz="700" dirty="0">
                <a:solidFill>
                  <a:schemeClr val="bg1"/>
                </a:solidFill>
              </a:rPr>
            </a:br>
            <a:r>
              <a:rPr lang="fr-FR" sz="700" dirty="0">
                <a:solidFill>
                  <a:schemeClr val="bg1"/>
                </a:solidFill>
              </a:rPr>
              <a:t>BBCH 39</a:t>
            </a:r>
          </a:p>
        </p:txBody>
      </p:sp>
      <p:sp>
        <p:nvSpPr>
          <p:cNvPr id="118" name="ZoneTexte 117"/>
          <p:cNvSpPr txBox="1"/>
          <p:nvPr/>
        </p:nvSpPr>
        <p:spPr>
          <a:xfrm>
            <a:off x="4581208" y="9339548"/>
            <a:ext cx="397545" cy="215444"/>
          </a:xfrm>
          <a:prstGeom prst="rect">
            <a:avLst/>
          </a:prstGeom>
          <a:noFill/>
        </p:spPr>
        <p:txBody>
          <a:bodyPr wrap="none" lIns="0" tIns="0" rIns="0" bIns="0" rtlCol="0">
            <a:spAutoFit/>
          </a:bodyPr>
          <a:lstStyle/>
          <a:p>
            <a:pPr algn="ctr"/>
            <a:r>
              <a:rPr lang="fr-FR" sz="700" dirty="0">
                <a:solidFill>
                  <a:schemeClr val="bg1"/>
                </a:solidFill>
              </a:rPr>
              <a:t>1</a:t>
            </a:r>
            <a:r>
              <a:rPr lang="fr-FR" sz="700" baseline="30000" dirty="0">
                <a:solidFill>
                  <a:schemeClr val="bg1"/>
                </a:solidFill>
              </a:rPr>
              <a:t>er</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31</a:t>
            </a:r>
          </a:p>
        </p:txBody>
      </p:sp>
      <p:sp>
        <p:nvSpPr>
          <p:cNvPr id="122" name="ZoneTexte 121"/>
          <p:cNvSpPr txBox="1"/>
          <p:nvPr/>
        </p:nvSpPr>
        <p:spPr>
          <a:xfrm>
            <a:off x="5219424" y="9339548"/>
            <a:ext cx="397545" cy="215444"/>
          </a:xfrm>
          <a:prstGeom prst="rect">
            <a:avLst/>
          </a:prstGeom>
          <a:noFill/>
        </p:spPr>
        <p:txBody>
          <a:bodyPr wrap="none" lIns="0" tIns="0" rIns="0" bIns="0" rtlCol="0">
            <a:spAutoFit/>
          </a:bodyPr>
          <a:lstStyle/>
          <a:p>
            <a:pPr algn="ctr"/>
            <a:r>
              <a:rPr lang="fr-FR" sz="700" dirty="0" err="1">
                <a:solidFill>
                  <a:schemeClr val="bg1"/>
                </a:solidFill>
              </a:rPr>
              <a:t>2</a:t>
            </a:r>
            <a:r>
              <a:rPr lang="fr-FR" sz="700" baseline="30000" dirty="0" err="1">
                <a:solidFill>
                  <a:schemeClr val="bg1"/>
                </a:solidFill>
              </a:rPr>
              <a:t>e</a:t>
            </a:r>
            <a:r>
              <a:rPr lang="fr-FR" sz="700" dirty="0">
                <a:solidFill>
                  <a:schemeClr val="bg1"/>
                </a:solidFill>
              </a:rPr>
              <a:t> </a:t>
            </a:r>
            <a:r>
              <a:rPr lang="fr-FR" sz="700" dirty="0" err="1">
                <a:solidFill>
                  <a:schemeClr val="bg1"/>
                </a:solidFill>
              </a:rPr>
              <a:t>noeud</a:t>
            </a:r>
            <a:br>
              <a:rPr lang="fr-FR" sz="700" dirty="0">
                <a:solidFill>
                  <a:schemeClr val="bg1"/>
                </a:solidFill>
              </a:rPr>
            </a:br>
            <a:r>
              <a:rPr lang="fr-FR" sz="700" dirty="0">
                <a:solidFill>
                  <a:schemeClr val="bg1"/>
                </a:solidFill>
              </a:rPr>
              <a:t>BBCH  32</a:t>
            </a:r>
          </a:p>
        </p:txBody>
      </p:sp>
      <p:sp>
        <p:nvSpPr>
          <p:cNvPr id="123" name="ZoneTexte 122"/>
          <p:cNvSpPr txBox="1"/>
          <p:nvPr/>
        </p:nvSpPr>
        <p:spPr>
          <a:xfrm>
            <a:off x="5859958" y="9339548"/>
            <a:ext cx="512961" cy="215444"/>
          </a:xfrm>
          <a:prstGeom prst="rect">
            <a:avLst/>
          </a:prstGeom>
          <a:noFill/>
        </p:spPr>
        <p:txBody>
          <a:bodyPr wrap="none" lIns="0" tIns="0" rIns="0" bIns="0" rtlCol="0">
            <a:spAutoFit/>
          </a:bodyPr>
          <a:lstStyle/>
          <a:p>
            <a:pPr algn="ctr"/>
            <a:r>
              <a:rPr lang="fr-FR" sz="700" dirty="0">
                <a:solidFill>
                  <a:schemeClr val="bg1"/>
                </a:solidFill>
              </a:rPr>
              <a:t>DF </a:t>
            </a:r>
            <a:r>
              <a:rPr lang="fr-FR" sz="700" dirty="0" err="1">
                <a:solidFill>
                  <a:schemeClr val="bg1"/>
                </a:solidFill>
              </a:rPr>
              <a:t>pointante</a:t>
            </a:r>
            <a:br>
              <a:rPr lang="fr-FR" sz="700" dirty="0">
                <a:solidFill>
                  <a:schemeClr val="bg1"/>
                </a:solidFill>
              </a:rPr>
            </a:br>
            <a:r>
              <a:rPr lang="fr-FR" sz="700" dirty="0">
                <a:solidFill>
                  <a:schemeClr val="bg1"/>
                </a:solidFill>
              </a:rPr>
              <a:t>BBCH  37</a:t>
            </a:r>
          </a:p>
        </p:txBody>
      </p:sp>
      <p:sp>
        <p:nvSpPr>
          <p:cNvPr id="73" name="Rectangle à coins arrondis 72"/>
          <p:cNvSpPr/>
          <p:nvPr/>
        </p:nvSpPr>
        <p:spPr>
          <a:xfrm>
            <a:off x="4614248" y="6074287"/>
            <a:ext cx="535294"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latin typeface="Arial" panose="020B0604020202020204" pitchFamily="34" charset="0"/>
                <a:cs typeface="Arial" panose="020B0604020202020204" pitchFamily="34" charset="0"/>
              </a:rPr>
              <a:t>C5 BASF</a:t>
            </a:r>
            <a:endParaRPr lang="fr-FR" sz="800" dirty="0">
              <a:solidFill>
                <a:srgbClr val="FF0000"/>
              </a:solidFill>
              <a:latin typeface="Arial" panose="020B0604020202020204" pitchFamily="34" charset="0"/>
              <a:cs typeface="Arial" panose="020B0604020202020204" pitchFamily="34" charset="0"/>
            </a:endParaRPr>
          </a:p>
        </p:txBody>
      </p:sp>
      <p:sp>
        <p:nvSpPr>
          <p:cNvPr id="75" name="Rectangle à coins arrondis 74"/>
          <p:cNvSpPr/>
          <p:nvPr/>
        </p:nvSpPr>
        <p:spPr>
          <a:xfrm>
            <a:off x="6084887" y="7898486"/>
            <a:ext cx="981528" cy="288000"/>
          </a:xfrm>
          <a:prstGeom prst="roundRect">
            <a:avLst/>
          </a:prstGeom>
          <a:solidFill>
            <a:srgbClr val="65AC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err="1">
                <a:latin typeface="Arial" panose="020B0604020202020204" pitchFamily="34" charset="0"/>
                <a:cs typeface="Arial" panose="020B0604020202020204" pitchFamily="34" charset="0"/>
              </a:rPr>
              <a:t>Ethéphon</a:t>
            </a:r>
            <a:r>
              <a:rPr lang="fr-FR" sz="700" dirty="0">
                <a:latin typeface="Arial" panose="020B0604020202020204" pitchFamily="34" charset="0"/>
                <a:cs typeface="Arial" panose="020B0604020202020204" pitchFamily="34" charset="0"/>
              </a:rPr>
              <a:t> </a:t>
            </a:r>
            <a:r>
              <a:rPr lang="fr-FR" sz="800" dirty="0">
                <a:solidFill>
                  <a:srgbClr val="FF0000"/>
                </a:solidFill>
                <a:latin typeface="Arial" panose="020B0604020202020204" pitchFamily="34" charset="0"/>
                <a:cs typeface="Arial" panose="020B0604020202020204" pitchFamily="34" charset="0"/>
              </a:rPr>
              <a:t>Dose à indiquer / région</a:t>
            </a:r>
          </a:p>
        </p:txBody>
      </p:sp>
      <p:pic>
        <p:nvPicPr>
          <p:cNvPr id="97" name="Picture 3" descr="H:\STADE BLE ORGE PSD\PSD FUSIONNES\09 dernière feuille-brin.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8956"/>
          <a:stretch/>
        </p:blipFill>
        <p:spPr bwMode="auto">
          <a:xfrm>
            <a:off x="5989013" y="6842945"/>
            <a:ext cx="486208" cy="917338"/>
          </a:xfrm>
          <a:prstGeom prst="rect">
            <a:avLst/>
          </a:prstGeom>
          <a:noFill/>
          <a:extLst>
            <a:ext uri="{909E8E84-426E-40DD-AFC4-6F175D3DCCD1}">
              <a14:hiddenFill xmlns:a14="http://schemas.microsoft.com/office/drawing/2010/main">
                <a:solidFill>
                  <a:srgbClr val="FFFFFF"/>
                </a:solidFill>
              </a14:hiddenFill>
            </a:ext>
          </a:extLst>
        </p:spPr>
      </p:pic>
      <p:sp>
        <p:nvSpPr>
          <p:cNvPr id="98" name="ZoneTexte 97"/>
          <p:cNvSpPr txBox="1"/>
          <p:nvPr/>
        </p:nvSpPr>
        <p:spPr>
          <a:xfrm>
            <a:off x="5995278" y="7638086"/>
            <a:ext cx="512961" cy="215444"/>
          </a:xfrm>
          <a:prstGeom prst="rect">
            <a:avLst/>
          </a:prstGeom>
          <a:noFill/>
        </p:spPr>
        <p:txBody>
          <a:bodyPr wrap="none" lIns="0" tIns="0" rIns="0" bIns="0" rtlCol="0">
            <a:spAutoFit/>
          </a:bodyPr>
          <a:lstStyle/>
          <a:p>
            <a:pPr algn="ctr"/>
            <a:r>
              <a:rPr lang="fr-FR" sz="700" dirty="0">
                <a:solidFill>
                  <a:schemeClr val="bg1"/>
                </a:solidFill>
              </a:rPr>
              <a:t>DF </a:t>
            </a:r>
            <a:r>
              <a:rPr lang="fr-FR" sz="700" dirty="0" err="1">
                <a:solidFill>
                  <a:schemeClr val="bg1"/>
                </a:solidFill>
              </a:rPr>
              <a:t>pointante</a:t>
            </a:r>
            <a:br>
              <a:rPr lang="fr-FR" sz="700" dirty="0">
                <a:solidFill>
                  <a:schemeClr val="bg1"/>
                </a:solidFill>
              </a:rPr>
            </a:br>
            <a:r>
              <a:rPr lang="fr-FR" sz="700" dirty="0">
                <a:solidFill>
                  <a:schemeClr val="bg1"/>
                </a:solidFill>
              </a:rPr>
              <a:t>BBCH  37</a:t>
            </a:r>
          </a:p>
        </p:txBody>
      </p:sp>
      <p:pic>
        <p:nvPicPr>
          <p:cNvPr id="1033" name="Picture 9" descr="H:\STADE BLE ORGE PSD\PSD FUSIONNES\10 feuille étalée-détail.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524576" y="6702604"/>
            <a:ext cx="568423" cy="948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183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288" y="1315844"/>
            <a:ext cx="6769100" cy="3870290"/>
          </a:xfrm>
          <a:prstGeom prst="rect">
            <a:avLst/>
          </a:prstGeom>
          <a:noFill/>
        </p:spPr>
        <p:txBody>
          <a:bodyPr wrap="square" lIns="0" tIns="0" rIns="0" bIns="0" rtlCol="0">
            <a:spAutoFit/>
          </a:bodyPr>
          <a:lstStyle/>
          <a:p>
            <a:pPr>
              <a:spcAft>
                <a:spcPts val="300"/>
              </a:spcAft>
            </a:pPr>
            <a:r>
              <a:rPr lang="fr-FR" sz="1600" b="1" dirty="0">
                <a:solidFill>
                  <a:schemeClr val="accent3">
                    <a:lumMod val="75000"/>
                  </a:schemeClr>
                </a:solidFill>
                <a:latin typeface="Arial" panose="020B0604020202020204" pitchFamily="34" charset="0"/>
                <a:cs typeface="Arial" panose="020B0604020202020204" pitchFamily="34" charset="0"/>
              </a:rPr>
              <a:t>Carte d’identité</a:t>
            </a:r>
            <a:endParaRPr lang="fr-FR" sz="1000" b="1" dirty="0">
              <a:solidFill>
                <a:schemeClr val="accent3">
                  <a:lumMod val="75000"/>
                </a:schemeClr>
              </a:solidFill>
              <a:latin typeface="Arial" panose="020B0604020202020204" pitchFamily="34" charset="0"/>
              <a:cs typeface="Arial" panose="020B0604020202020204" pitchFamily="34" charset="0"/>
            </a:endParaRPr>
          </a:p>
          <a:p>
            <a:pPr marL="182563" indent="-182563">
              <a:spcAft>
                <a:spcPts val="300"/>
              </a:spcAft>
              <a:buClr>
                <a:schemeClr val="accent6"/>
              </a:buClr>
              <a:buSzPct val="111000"/>
              <a:buFont typeface="Wingdings" panose="05000000000000000000" pitchFamily="2" charset="2"/>
              <a:buChar char="§"/>
            </a:pPr>
            <a:r>
              <a:rPr lang="fr-FR" sz="1000" b="1" dirty="0">
                <a:solidFill>
                  <a:srgbClr val="000000"/>
                </a:solidFill>
                <a:latin typeface="Arial" panose="020B0604020202020204" pitchFamily="34" charset="0"/>
                <a:cs typeface="Arial" panose="020B0604020202020204" pitchFamily="34" charset="0"/>
              </a:rPr>
              <a:t>MEDAX</a:t>
            </a:r>
            <a:r>
              <a:rPr lang="fr-FR" sz="1100" b="1" baseline="30000" dirty="0">
                <a:solidFill>
                  <a:srgbClr val="000000"/>
                </a:solidFill>
                <a:latin typeface="Arial" panose="020B0604020202020204" pitchFamily="34" charset="0"/>
                <a:cs typeface="Arial" panose="020B0604020202020204" pitchFamily="34" charset="0"/>
              </a:rPr>
              <a:t>®</a:t>
            </a:r>
            <a:r>
              <a:rPr lang="fr-FR" sz="1100" b="1" dirty="0">
                <a:solidFill>
                  <a:srgbClr val="000000"/>
                </a:solidFill>
                <a:latin typeface="Arial" panose="020B0604020202020204" pitchFamily="34" charset="0"/>
                <a:cs typeface="Arial" panose="020B0604020202020204" pitchFamily="34" charset="0"/>
              </a:rPr>
              <a:t> TOP : Marque déposée BASF.</a:t>
            </a:r>
            <a:endParaRPr lang="fr-FR" sz="1100" dirty="0">
              <a:latin typeface="Arial" panose="020B0604020202020204" pitchFamily="34" charset="0"/>
              <a:cs typeface="Arial" panose="020B0604020202020204" pitchFamily="34" charset="0"/>
            </a:endParaRPr>
          </a:p>
          <a:p>
            <a:pPr marL="182563"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AMM : </a:t>
            </a:r>
            <a:r>
              <a:rPr lang="fr-FR" sz="1100" dirty="0">
                <a:solidFill>
                  <a:srgbClr val="000000"/>
                </a:solidFill>
                <a:latin typeface="Arial" panose="020B0604020202020204" pitchFamily="34" charset="0"/>
                <a:cs typeface="Arial" panose="020B0604020202020204" pitchFamily="34" charset="0"/>
              </a:rPr>
              <a:t>n° 2010030</a:t>
            </a:r>
            <a:endParaRPr lang="fr-FR" sz="1100" dirty="0">
              <a:latin typeface="Arial" panose="020B0604020202020204" pitchFamily="34" charset="0"/>
              <a:cs typeface="Arial" panose="020B0604020202020204" pitchFamily="34" charset="0"/>
            </a:endParaRPr>
          </a:p>
          <a:p>
            <a:pPr marL="182563"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Composition : </a:t>
            </a:r>
            <a:r>
              <a:rPr lang="fr-FR" sz="1100" dirty="0">
                <a:solidFill>
                  <a:srgbClr val="000000"/>
                </a:solidFill>
                <a:latin typeface="Arial" panose="020B0604020202020204" pitchFamily="34" charset="0"/>
                <a:cs typeface="Arial" panose="020B0604020202020204" pitchFamily="34" charset="0"/>
              </a:rPr>
              <a:t>50 g/L de </a:t>
            </a:r>
            <a:r>
              <a:rPr lang="fr-FR" sz="1100" dirty="0" err="1">
                <a:solidFill>
                  <a:srgbClr val="000000"/>
                </a:solidFill>
                <a:latin typeface="Arial" panose="020B0604020202020204" pitchFamily="34" charset="0"/>
                <a:cs typeface="Arial" panose="020B0604020202020204" pitchFamily="34" charset="0"/>
              </a:rPr>
              <a:t>prohexadione</a:t>
            </a:r>
            <a:r>
              <a:rPr lang="fr-FR" sz="1100" dirty="0">
                <a:solidFill>
                  <a:srgbClr val="000000"/>
                </a:solidFill>
                <a:latin typeface="Arial" panose="020B0604020202020204" pitchFamily="34" charset="0"/>
                <a:cs typeface="Arial" panose="020B0604020202020204" pitchFamily="34" charset="0"/>
              </a:rPr>
              <a:t> calcium + 300 g/L </a:t>
            </a:r>
            <a:r>
              <a:rPr lang="fr-FR" sz="1100" dirty="0" err="1">
                <a:solidFill>
                  <a:srgbClr val="000000"/>
                </a:solidFill>
                <a:latin typeface="Arial" panose="020B0604020202020204" pitchFamily="34" charset="0"/>
                <a:cs typeface="Arial" panose="020B0604020202020204" pitchFamily="34" charset="0"/>
              </a:rPr>
              <a:t>mépiquat</a:t>
            </a:r>
            <a:r>
              <a:rPr lang="fr-FR" sz="1100" dirty="0">
                <a:solidFill>
                  <a:srgbClr val="000000"/>
                </a:solidFill>
                <a:latin typeface="Arial" panose="020B0604020202020204" pitchFamily="34" charset="0"/>
                <a:cs typeface="Arial" panose="020B0604020202020204" pitchFamily="34" charset="0"/>
              </a:rPr>
              <a:t>-chlorure</a:t>
            </a:r>
            <a:endParaRPr lang="fr-FR" sz="1100" dirty="0">
              <a:latin typeface="Arial" panose="020B0604020202020204" pitchFamily="34" charset="0"/>
              <a:cs typeface="Arial" panose="020B0604020202020204" pitchFamily="34" charset="0"/>
            </a:endParaRPr>
          </a:p>
          <a:p>
            <a:pPr marL="182563"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Formulation : </a:t>
            </a:r>
            <a:r>
              <a:rPr lang="fr-FR" sz="1100" dirty="0">
                <a:solidFill>
                  <a:srgbClr val="000000"/>
                </a:solidFill>
                <a:latin typeface="Arial" panose="020B0604020202020204" pitchFamily="34" charset="0"/>
                <a:cs typeface="Arial" panose="020B0604020202020204" pitchFamily="34" charset="0"/>
              </a:rPr>
              <a:t>SC (suspension concentrée)</a:t>
            </a:r>
          </a:p>
          <a:p>
            <a:pPr marL="182563"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Conditionnement :</a:t>
            </a:r>
            <a:r>
              <a:rPr lang="fr-FR" sz="1100" dirty="0">
                <a:solidFill>
                  <a:srgbClr val="000000"/>
                </a:solidFill>
                <a:latin typeface="Arial" panose="020B0604020202020204" pitchFamily="34" charset="0"/>
                <a:cs typeface="Arial" panose="020B0604020202020204" pitchFamily="34" charset="0"/>
              </a:rPr>
              <a:t> bidon de 5 L</a:t>
            </a:r>
          </a:p>
          <a:p>
            <a:pPr marL="182563"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Usage autorisé </a:t>
            </a:r>
            <a:r>
              <a:rPr lang="fr-FR" sz="1100" dirty="0">
                <a:solidFill>
                  <a:srgbClr val="000000"/>
                </a:solidFill>
                <a:latin typeface="Arial" panose="020B0604020202020204" pitchFamily="34" charset="0"/>
                <a:cs typeface="Arial" panose="020B0604020202020204" pitchFamily="34" charset="0"/>
              </a:rPr>
              <a:t>: limitation de la croissance des organes aériens du blé tendre d’hiver, blé dur d’hiver, orge de printemps, triticale, seigle d’hiver et avoine d’hiver et de printemps : 1 L/ha ; orge d’hiver: 1,5 L/ha</a:t>
            </a:r>
          </a:p>
          <a:p>
            <a:pPr marL="182563" lvl="0"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DAR</a:t>
            </a:r>
            <a:r>
              <a:rPr lang="fr-FR" sz="1100" b="1" dirty="0">
                <a:solidFill>
                  <a:srgbClr val="7030A0"/>
                </a:solidFill>
                <a:latin typeface="Arial" panose="020B0604020202020204" pitchFamily="34" charset="0"/>
                <a:cs typeface="Arial" panose="020B0604020202020204" pitchFamily="34" charset="0"/>
              </a:rPr>
              <a:t> </a:t>
            </a:r>
            <a:r>
              <a:rPr lang="fr-FR" sz="1100" dirty="0">
                <a:solidFill>
                  <a:srgbClr val="7030A0"/>
                </a:solidFill>
                <a:latin typeface="Arial" panose="020B0604020202020204" pitchFamily="34" charset="0"/>
                <a:cs typeface="Arial" panose="020B0604020202020204" pitchFamily="34" charset="0"/>
              </a:rPr>
              <a:t>: </a:t>
            </a:r>
            <a:r>
              <a:rPr lang="fr-FR" sz="1100" dirty="0">
                <a:solidFill>
                  <a:srgbClr val="000000"/>
                </a:solidFill>
                <a:latin typeface="Arial" panose="020B0604020202020204" pitchFamily="34" charset="0"/>
                <a:cs typeface="Arial" panose="020B0604020202020204" pitchFamily="34" charset="0"/>
              </a:rPr>
              <a:t>56 jours</a:t>
            </a:r>
          </a:p>
          <a:p>
            <a:pPr marL="182563" lvl="0" indent="-182563">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Classement toxicologique : </a:t>
            </a:r>
            <a:endParaRPr lang="fr-FR" sz="1100" dirty="0">
              <a:latin typeface="Arial" panose="020B0604020202020204" pitchFamily="34" charset="0"/>
              <a:cs typeface="Arial" panose="020B0604020202020204" pitchFamily="34" charset="0"/>
            </a:endParaRPr>
          </a:p>
          <a:p>
            <a:pPr marL="449263" lvl="1" indent="-182563">
              <a:spcAft>
                <a:spcPts val="300"/>
              </a:spcAft>
              <a:buClr>
                <a:schemeClr val="accent6"/>
              </a:buClr>
              <a:buSzPct val="111000"/>
              <a:buFont typeface="Arial" panose="020B0604020202020204" pitchFamily="34" charset="0"/>
              <a:buChar char="•"/>
            </a:pPr>
            <a:r>
              <a:rPr lang="fr-FR" sz="1100" b="1" dirty="0">
                <a:solidFill>
                  <a:srgbClr val="000000"/>
                </a:solidFill>
                <a:latin typeface="Arial" panose="020B0604020202020204" pitchFamily="34" charset="0"/>
                <a:cs typeface="Arial" panose="020B0604020202020204" pitchFamily="34" charset="0"/>
              </a:rPr>
              <a:t>Mention d'avertissement : </a:t>
            </a:r>
            <a:r>
              <a:rPr lang="fr-FR" sz="1100" dirty="0">
                <a:solidFill>
                  <a:srgbClr val="000000"/>
                </a:solidFill>
                <a:latin typeface="Arial" panose="020B0604020202020204" pitchFamily="34" charset="0"/>
                <a:cs typeface="Arial" panose="020B0604020202020204" pitchFamily="34" charset="0"/>
              </a:rPr>
              <a:t>Attention</a:t>
            </a:r>
          </a:p>
          <a:p>
            <a:pPr marL="449263" lvl="1" indent="-182563">
              <a:spcAft>
                <a:spcPts val="300"/>
              </a:spcAft>
              <a:buClr>
                <a:schemeClr val="accent6"/>
              </a:buClr>
              <a:buSzPct val="111000"/>
              <a:buFont typeface="Arial" panose="020B0604020202020204" pitchFamily="34" charset="0"/>
              <a:buChar char="•"/>
            </a:pPr>
            <a:r>
              <a:rPr lang="fr-FR" sz="1100" b="1" dirty="0">
                <a:solidFill>
                  <a:srgbClr val="000000"/>
                </a:solidFill>
                <a:latin typeface="Arial" panose="020B0604020202020204" pitchFamily="34" charset="0"/>
                <a:cs typeface="Arial" panose="020B0604020202020204" pitchFamily="34" charset="0"/>
              </a:rPr>
              <a:t>H302 : </a:t>
            </a:r>
            <a:r>
              <a:rPr lang="fr-FR" sz="1100" dirty="0">
                <a:solidFill>
                  <a:srgbClr val="000000"/>
                </a:solidFill>
                <a:latin typeface="Arial" panose="020B0604020202020204" pitchFamily="34" charset="0"/>
                <a:cs typeface="Arial" panose="020B0604020202020204" pitchFamily="34" charset="0"/>
              </a:rPr>
              <a:t>Nocif en cas d'ingestion</a:t>
            </a:r>
            <a:endParaRPr lang="fr-FR" sz="1100" dirty="0">
              <a:latin typeface="Arial" panose="020B0604020202020204" pitchFamily="34" charset="0"/>
              <a:cs typeface="Arial" panose="020B0604020202020204" pitchFamily="34" charset="0"/>
            </a:endParaRPr>
          </a:p>
          <a:p>
            <a:pPr marL="449263" lvl="1" indent="-182563">
              <a:spcAft>
                <a:spcPts val="300"/>
              </a:spcAft>
              <a:buClr>
                <a:schemeClr val="accent6"/>
              </a:buClr>
              <a:buSzPct val="111000"/>
              <a:buFont typeface="Arial" panose="020B0604020202020204" pitchFamily="34" charset="0"/>
              <a:buChar char="•"/>
            </a:pPr>
            <a:r>
              <a:rPr lang="fr-FR" sz="1100" b="1" dirty="0">
                <a:solidFill>
                  <a:srgbClr val="000000"/>
                </a:solidFill>
                <a:latin typeface="Arial" panose="020B0604020202020204" pitchFamily="34" charset="0"/>
                <a:cs typeface="Arial" panose="020B0604020202020204" pitchFamily="34" charset="0"/>
              </a:rPr>
              <a:t>H412 : </a:t>
            </a:r>
            <a:r>
              <a:rPr lang="fr-FR" sz="1100" dirty="0">
                <a:solidFill>
                  <a:srgbClr val="000000"/>
                </a:solidFill>
                <a:latin typeface="Arial" panose="020B0604020202020204" pitchFamily="34" charset="0"/>
                <a:cs typeface="Arial" panose="020B0604020202020204" pitchFamily="34" charset="0"/>
              </a:rPr>
              <a:t>Nocif pour les organismes aquatiques, entraîne des effets à long terme</a:t>
            </a:r>
          </a:p>
          <a:p>
            <a:pPr marL="171450" indent="-171450">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Zone non traitée (point d’eau) :</a:t>
            </a:r>
            <a:r>
              <a:rPr lang="fr-FR" sz="1100" dirty="0">
                <a:solidFill>
                  <a:srgbClr val="000000"/>
                </a:solidFill>
                <a:latin typeface="Arial" panose="020B0604020202020204" pitchFamily="34" charset="0"/>
                <a:cs typeface="Arial" panose="020B0604020202020204" pitchFamily="34" charset="0"/>
              </a:rPr>
              <a:t> 5 m</a:t>
            </a:r>
          </a:p>
          <a:p>
            <a:pPr marL="171450" indent="-171450">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Délai de rentrée dans la parcelle : </a:t>
            </a:r>
            <a:r>
              <a:rPr lang="fr-FR" sz="1100" dirty="0">
                <a:solidFill>
                  <a:srgbClr val="000000"/>
                </a:solidFill>
                <a:latin typeface="Arial" panose="020B0604020202020204" pitchFamily="34" charset="0"/>
                <a:cs typeface="Arial" panose="020B0604020202020204" pitchFamily="34" charset="0"/>
              </a:rPr>
              <a:t>6</a:t>
            </a:r>
            <a:r>
              <a:rPr lang="fr-FR" sz="1100" b="1" dirty="0">
                <a:solidFill>
                  <a:srgbClr val="000000"/>
                </a:solidFill>
                <a:latin typeface="Arial" panose="020B0604020202020204" pitchFamily="34" charset="0"/>
                <a:cs typeface="Arial" panose="020B0604020202020204" pitchFamily="34" charset="0"/>
              </a:rPr>
              <a:t> </a:t>
            </a:r>
            <a:r>
              <a:rPr lang="fr-FR" sz="1100" dirty="0">
                <a:solidFill>
                  <a:srgbClr val="000000"/>
                </a:solidFill>
                <a:latin typeface="Arial" panose="020B0604020202020204" pitchFamily="34" charset="0"/>
                <a:cs typeface="Arial" panose="020B0604020202020204" pitchFamily="34" charset="0"/>
              </a:rPr>
              <a:t>heures après traitement</a:t>
            </a:r>
            <a:endParaRPr lang="fr-FR" sz="1100" dirty="0">
              <a:latin typeface="Arial" panose="020B0604020202020204" pitchFamily="34" charset="0"/>
              <a:cs typeface="Arial" panose="020B0604020202020204" pitchFamily="34" charset="0"/>
            </a:endParaRPr>
          </a:p>
          <a:p>
            <a:pPr marL="171450" indent="-171450">
              <a:spcAft>
                <a:spcPts val="300"/>
              </a:spcAft>
              <a:buClr>
                <a:schemeClr val="accent6"/>
              </a:buClr>
              <a:buSzPct val="111000"/>
              <a:buFont typeface="Wingdings" panose="05000000000000000000" pitchFamily="2" charset="2"/>
              <a:buChar char="§"/>
            </a:pPr>
            <a:r>
              <a:rPr lang="fr-FR" sz="1100" b="1" dirty="0">
                <a:solidFill>
                  <a:srgbClr val="000000"/>
                </a:solidFill>
                <a:latin typeface="Arial" panose="020B0604020202020204" pitchFamily="34" charset="0"/>
                <a:cs typeface="Arial" panose="020B0604020202020204" pitchFamily="34" charset="0"/>
              </a:rPr>
              <a:t>Protection utilisateur lors de la préparation : </a:t>
            </a:r>
            <a:r>
              <a:rPr lang="fr-FR" sz="1100" dirty="0">
                <a:solidFill>
                  <a:srgbClr val="000000"/>
                </a:solidFill>
                <a:latin typeface="Arial" panose="020B0604020202020204" pitchFamily="34" charset="0"/>
                <a:cs typeface="Arial" panose="020B0604020202020204" pitchFamily="34" charset="0"/>
              </a:rPr>
              <a:t>gants en nitrile EN374, bottes, combinaison de travail  polyester/coton (65%/35%) déperlante, blouse Cat III type PB 3 manches longues, lunettes de sécurité ou écran facial.</a:t>
            </a:r>
          </a:p>
          <a:p>
            <a:pPr marL="171450" indent="-171450">
              <a:spcAft>
                <a:spcPts val="300"/>
              </a:spcAft>
              <a:buClr>
                <a:schemeClr val="accent6"/>
              </a:buClr>
              <a:buSzPct val="111000"/>
              <a:buFont typeface="Wingdings" panose="05000000000000000000" pitchFamily="2" charset="2"/>
              <a:buChar char="§"/>
            </a:pPr>
            <a:endParaRPr lang="fr-FR" sz="1100" dirty="0">
              <a:solidFill>
                <a:srgbClr val="000000"/>
              </a:solidFill>
              <a:latin typeface="Arial" panose="020B0604020202020204" pitchFamily="34" charset="0"/>
              <a:cs typeface="Arial" panose="020B0604020202020204" pitchFamily="34" charset="0"/>
            </a:endParaRPr>
          </a:p>
        </p:txBody>
      </p:sp>
      <p:pic>
        <p:nvPicPr>
          <p:cNvPr id="3" name="indication_danger" descr="indication_danger"/>
          <p:cNvPicPr>
            <a:picLocks noChangeAspect="1"/>
          </p:cNvPicPr>
          <p:nvPr/>
        </p:nvPicPr>
        <p:blipFill>
          <a:blip r:embed="rId2"/>
          <a:stretch>
            <a:fillRect/>
          </a:stretch>
        </p:blipFill>
        <p:spPr>
          <a:xfrm>
            <a:off x="3354397" y="2970436"/>
            <a:ext cx="469776" cy="469776"/>
          </a:xfrm>
          <a:prstGeom prst="rect">
            <a:avLst/>
          </a:prstGeom>
        </p:spPr>
      </p:pic>
      <p:sp>
        <p:nvSpPr>
          <p:cNvPr id="9" name="ZoneTexte 8"/>
          <p:cNvSpPr txBox="1"/>
          <p:nvPr/>
        </p:nvSpPr>
        <p:spPr>
          <a:xfrm>
            <a:off x="395288" y="412056"/>
            <a:ext cx="5689599" cy="584775"/>
          </a:xfrm>
          <a:prstGeom prst="rect">
            <a:avLst/>
          </a:prstGeom>
          <a:noFill/>
        </p:spPr>
        <p:txBody>
          <a:bodyPr wrap="square" rtlCol="0">
            <a:spAutoFit/>
          </a:bodyPr>
          <a:lstStyle/>
          <a:p>
            <a:r>
              <a:rPr lang="fr-FR" sz="3200" dirty="0">
                <a:latin typeface="Arial" panose="020B0604020202020204" pitchFamily="34" charset="0"/>
                <a:cs typeface="Arial" panose="020B0604020202020204" pitchFamily="34" charset="0"/>
              </a:rPr>
              <a:t>MEDAX</a:t>
            </a:r>
            <a:r>
              <a:rPr lang="fr-FR" sz="2000" baseline="65000" dirty="0">
                <a:latin typeface="Arial" panose="020B0604020202020204" pitchFamily="34" charset="0"/>
                <a:cs typeface="Arial" panose="020B0604020202020204" pitchFamily="34" charset="0"/>
              </a:rPr>
              <a:t>® </a:t>
            </a:r>
            <a:r>
              <a:rPr lang="fr-FR" sz="3200" dirty="0">
                <a:latin typeface="Arial" panose="020B0604020202020204" pitchFamily="34" charset="0"/>
                <a:cs typeface="Arial" panose="020B0604020202020204" pitchFamily="34" charset="0"/>
              </a:rPr>
              <a:t>TOP</a:t>
            </a:r>
          </a:p>
        </p:txBody>
      </p:sp>
      <p:sp>
        <p:nvSpPr>
          <p:cNvPr id="11" name="Rectangle 10"/>
          <p:cNvSpPr/>
          <p:nvPr/>
        </p:nvSpPr>
        <p:spPr>
          <a:xfrm>
            <a:off x="468262" y="10387260"/>
            <a:ext cx="6624737" cy="153888"/>
          </a:xfrm>
          <a:prstGeom prst="rect">
            <a:avLst/>
          </a:prstGeom>
        </p:spPr>
        <p:txBody>
          <a:bodyPr wrap="square" lIns="0" tIns="0" rIns="0" bIns="0">
            <a:spAutoFit/>
          </a:bodyPr>
          <a:lstStyle/>
          <a:p>
            <a:pPr algn="dist"/>
            <a:r>
              <a:rPr lang="fr-FR" sz="1000" b="1" dirty="0"/>
              <a:t>BASF France SAS – Division Agro – 21 chemin de la Sauvegarde – 69134 </a:t>
            </a:r>
            <a:r>
              <a:rPr lang="fr-FR" sz="1000" b="1" dirty="0" err="1"/>
              <a:t>ECULLY</a:t>
            </a:r>
            <a:r>
              <a:rPr lang="fr-FR" sz="1000" b="1" dirty="0"/>
              <a:t> Cedex – Tél : 04 72 32 45 45</a:t>
            </a:r>
          </a:p>
        </p:txBody>
      </p:sp>
      <p:sp>
        <p:nvSpPr>
          <p:cNvPr id="12" name="Rectangle 11"/>
          <p:cNvSpPr/>
          <p:nvPr/>
        </p:nvSpPr>
        <p:spPr>
          <a:xfrm>
            <a:off x="395288" y="8875092"/>
            <a:ext cx="6758310" cy="553998"/>
          </a:xfrm>
          <a:prstGeom prst="rect">
            <a:avLst/>
          </a:prstGeom>
        </p:spPr>
        <p:txBody>
          <a:bodyPr wrap="square">
            <a:spAutoFit/>
          </a:bodyPr>
          <a:lstStyle/>
          <a:p>
            <a:pPr algn="just"/>
            <a:r>
              <a:rPr lang="fr-FR" sz="1000" dirty="0"/>
              <a:t>974CERE0317R – février 2017 - annule et remplace toute version précédente. Il appartient à l’utilisateur de ce(s) produit(s) de s’assurer avant toute application auprès de BASF au n° Azur (0810 023 033) qu’il dispose bien des dernières informations mises à jour. Usages, doses conditions et restrictions d'emploi: consulter www.agro.basf.fr</a:t>
            </a:r>
          </a:p>
        </p:txBody>
      </p:sp>
      <p:sp>
        <p:nvSpPr>
          <p:cNvPr id="18" name="Rectangle 17"/>
          <p:cNvSpPr/>
          <p:nvPr/>
        </p:nvSpPr>
        <p:spPr>
          <a:xfrm>
            <a:off x="395288" y="9451156"/>
            <a:ext cx="6758310" cy="769441"/>
          </a:xfrm>
          <a:prstGeom prst="rect">
            <a:avLst/>
          </a:prstGeom>
        </p:spPr>
        <p:txBody>
          <a:bodyPr wrap="square">
            <a:spAutoFit/>
          </a:bodyPr>
          <a:lstStyle/>
          <a:p>
            <a:pPr algn="just"/>
            <a:r>
              <a:rPr lang="fr-FR" sz="1100" dirty="0"/>
              <a:t>Avant toute utilisation, assurez-vous que celle-ci est indispensable. Privilégiez chaque fois que possible les méthodes alternatives et les produits présentant le risque le plus faible pour la santé humaine et animale et pour l'environnement, conformément aux principes de la protection intégrée, consultez http://agriculture.gouv.fr/ecophyto. </a:t>
            </a:r>
          </a:p>
        </p:txBody>
      </p:sp>
    </p:spTree>
    <p:extLst>
      <p:ext uri="{BB962C8B-B14F-4D97-AF65-F5344CB8AC3E}">
        <p14:creationId xmlns:p14="http://schemas.microsoft.com/office/powerpoint/2010/main" val="8994852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Personnalisé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6128"/>
      </a:hlink>
      <a:folHlink>
        <a:srgbClr val="3B481E"/>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SCA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0</TotalTime>
  <Words>598</Words>
  <Application>Microsoft Office PowerPoint</Application>
  <PresentationFormat>Personnalisé</PresentationFormat>
  <Paragraphs>72</Paragraphs>
  <Slides>2</Slides>
  <Notes>0</Notes>
  <HiddenSlides>0</HiddenSlides>
  <MMClips>0</MMClips>
  <ScaleCrop>false</ScaleCrop>
  <HeadingPairs>
    <vt:vector size="8" baseType="variant">
      <vt:variant>
        <vt:lpstr>Polices utilisées</vt:lpstr>
      </vt:variant>
      <vt:variant>
        <vt:i4>4</vt:i4>
      </vt:variant>
      <vt:variant>
        <vt:lpstr>Thème</vt:lpstr>
      </vt:variant>
      <vt:variant>
        <vt:i4>2</vt:i4>
      </vt:variant>
      <vt:variant>
        <vt:lpstr>Serveurs OLE incorporés</vt:lpstr>
      </vt:variant>
      <vt:variant>
        <vt:i4>1</vt:i4>
      </vt:variant>
      <vt:variant>
        <vt:lpstr>Titres des diapositives</vt:lpstr>
      </vt:variant>
      <vt:variant>
        <vt:i4>2</vt:i4>
      </vt:variant>
    </vt:vector>
  </HeadingPairs>
  <TitlesOfParts>
    <vt:vector size="9" baseType="lpstr">
      <vt:lpstr>Arial</vt:lpstr>
      <vt:lpstr>Calibri</vt:lpstr>
      <vt:lpstr>Wingdings</vt:lpstr>
      <vt:lpstr>Wingdings 2</vt:lpstr>
      <vt:lpstr>Default Theme</vt:lpstr>
      <vt:lpstr>Conception personnalisée</vt:lpstr>
      <vt:lpstr>Diapositive think-cell</vt:lpstr>
      <vt:lpstr>Présentation PowerPoint</vt:lpstr>
      <vt:lpstr>Présentation PowerPoint</vt:lpstr>
    </vt:vector>
  </TitlesOfParts>
  <Company>BASF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Rollet</dc:creator>
  <cp:lastModifiedBy>Agnieszka KUJAWA</cp:lastModifiedBy>
  <cp:revision>100</cp:revision>
  <cp:lastPrinted>2015-02-24T15:27:28Z</cp:lastPrinted>
  <dcterms:created xsi:type="dcterms:W3CDTF">2015-02-18T17:01:27Z</dcterms:created>
  <dcterms:modified xsi:type="dcterms:W3CDTF">2017-02-20T10:02:05Z</dcterms:modified>
</cp:coreProperties>
</file>