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5"/>
  </p:sldMasterIdLst>
  <p:notesMasterIdLst>
    <p:notesMasterId r:id="rId19"/>
  </p:notesMasterIdLst>
  <p:handoutMasterIdLst>
    <p:handoutMasterId r:id="rId20"/>
  </p:handoutMasterIdLst>
  <p:sldIdLst>
    <p:sldId id="256" r:id="rId6"/>
    <p:sldId id="297" r:id="rId7"/>
    <p:sldId id="258" r:id="rId8"/>
    <p:sldId id="304" r:id="rId9"/>
    <p:sldId id="313" r:id="rId10"/>
    <p:sldId id="314" r:id="rId11"/>
    <p:sldId id="317" r:id="rId12"/>
    <p:sldId id="312" r:id="rId13"/>
    <p:sldId id="308" r:id="rId14"/>
    <p:sldId id="303" r:id="rId15"/>
    <p:sldId id="311" r:id="rId16"/>
    <p:sldId id="277" r:id="rId17"/>
    <p:sldId id="291" r:id="rId18"/>
  </p:sldIdLst>
  <p:sldSz cx="9144000" cy="6858000" type="screen4x3"/>
  <p:notesSz cx="68072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00"/>
    <a:srgbClr val="F39500"/>
    <a:srgbClr val="00A7E2"/>
    <a:srgbClr val="99CCFF"/>
    <a:srgbClr val="66FFFF"/>
    <a:srgbClr val="FF99FF"/>
    <a:srgbClr val="CCECFF"/>
    <a:srgbClr val="66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7750" autoAdjust="0"/>
  </p:normalViewPr>
  <p:slideViewPr>
    <p:cSldViewPr showGuides="1">
      <p:cViewPr varScale="1">
        <p:scale>
          <a:sx n="111" d="100"/>
          <a:sy n="111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832" y="90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fr-FR" sz="1400" dirty="0" smtClean="0"/>
              <a:t>Septoriose</a:t>
            </a:r>
          </a:p>
          <a:p>
            <a:pPr algn="l">
              <a:defRPr/>
            </a:pPr>
            <a:r>
              <a:rPr lang="fr-FR" sz="1200" b="0" dirty="0" smtClean="0"/>
              <a:t>n=35 essais – 2013</a:t>
            </a:r>
            <a:r>
              <a:rPr lang="fr-FR" sz="1200" b="0" baseline="0" dirty="0" smtClean="0"/>
              <a:t> – 2014 - </a:t>
            </a:r>
            <a:r>
              <a:rPr lang="fr-FR" sz="1200" b="0" dirty="0" smtClean="0"/>
              <a:t>2015</a:t>
            </a:r>
          </a:p>
          <a:p>
            <a:pPr algn="l">
              <a:defRPr/>
            </a:pPr>
            <a:r>
              <a:rPr lang="fr-FR" sz="1050" b="0" dirty="0" smtClean="0"/>
              <a:t>Application en T1 d’un programme</a:t>
            </a:r>
            <a:endParaRPr lang="fr-FR" sz="1050" b="0" dirty="0"/>
          </a:p>
        </c:rich>
      </c:tx>
      <c:layout>
        <c:manualLayout>
          <c:xMode val="edge"/>
          <c:yMode val="edge"/>
          <c:x val="6.1478487988042264E-2"/>
          <c:y val="1.59151193633952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962935188656974E-2"/>
          <c:y val="0.16507988888656822"/>
          <c:w val="0.93328611701315112"/>
          <c:h val="0.62311911276342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Septo / globale / TNT : 49,5 % att.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softEdge rad="0"/>
            </a:effectLst>
            <a:scene3d>
              <a:camera prst="orthographicFront"/>
              <a:lightRig rig="balanced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92D050"/>
                </a:fgClr>
                <a:bgClr>
                  <a:srgbClr val="FFFFFF"/>
                </a:bgClr>
              </a:patt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  <a:sp3d/>
            </c:spPr>
          </c:dPt>
          <c:dLbls>
            <c:numFmt formatCode="#,##0" sourceLinked="0"/>
            <c:spPr>
              <a:noFill/>
              <a:ln>
                <a:noFill/>
              </a:ln>
            </c:spPr>
            <c:txPr>
              <a:bodyPr anchor="ctr" anchorCtr="1"/>
              <a:lstStyle/>
              <a:p>
                <a:pPr>
                  <a:defRPr sz="1000" baseline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Feuil1!$B$1:$D$1</c:f>
              <c:strCache>
                <c:ptCount val="2"/>
                <c:pt idx="0">
                  <c:v>Réf. 31
1,5</c:v>
                </c:pt>
                <c:pt idx="1">
                  <c:v>JUVENTUS + BRAVO
[0,75+0,75]</c:v>
                </c:pt>
              </c:strCache>
            </c:strRef>
          </c:cat>
          <c:val>
            <c:numRef>
              <c:f>Feuil1!$B$2:$D$2</c:f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Septoriose
TNT : 65,9 % att.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Feuil1!$B$1:$D$1</c:f>
              <c:strCache>
                <c:ptCount val="2"/>
                <c:pt idx="0">
                  <c:v>Réf. 31
1,5</c:v>
                </c:pt>
                <c:pt idx="1">
                  <c:v>JUVENTUS + BRAVO
[0,75+0,75]</c:v>
                </c:pt>
              </c:strCache>
            </c:strRef>
          </c:cat>
          <c:val>
            <c:numRef>
              <c:f>Feuil1!$B$3:$D$3</c:f>
              <c:numCache>
                <c:formatCode>General</c:formatCode>
                <c:ptCount val="2"/>
                <c:pt idx="0">
                  <c:v>71.245598902608165</c:v>
                </c:pt>
                <c:pt idx="1">
                  <c:v>76.519701497898126</c:v>
                </c:pt>
              </c:numCache>
            </c:numRef>
          </c:val>
        </c:ser>
        <c:ser>
          <c:idx val="3"/>
          <c:order val="2"/>
          <c:tx>
            <c:strRef>
              <c:f>Feuil1!$A$4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Feuil1!$B$1:$D$1</c:f>
              <c:strCache>
                <c:ptCount val="2"/>
                <c:pt idx="0">
                  <c:v>Réf. 31
1,5</c:v>
                </c:pt>
                <c:pt idx="1">
                  <c:v>JUVENTUS + BRAVO
[0,75+0,75]</c:v>
                </c:pt>
              </c:strCache>
            </c:strRef>
          </c:cat>
          <c:val>
            <c:numRef>
              <c:f>Feuil1!$B$4:$D$4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313056"/>
        <c:axId val="445313448"/>
      </c:barChart>
      <c:lineChart>
        <c:grouping val="standard"/>
        <c:varyColors val="0"/>
        <c:ser>
          <c:idx val="2"/>
          <c:order val="3"/>
          <c:tx>
            <c:strRef>
              <c:f>Feuil1!$A$5</c:f>
              <c:strCache>
                <c:ptCount val="1"/>
                <c:pt idx="0">
                  <c:v>Rdt (q/ha)
TNT : 78,8 q/ha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9"/>
            <c:spPr>
              <a:solidFill>
                <a:srgbClr val="0000FF"/>
              </a:solidFill>
              <a:ln>
                <a:noFill/>
              </a:ln>
            </c:spPr>
          </c:marker>
          <c:dPt>
            <c:idx val="2"/>
            <c:bubble3D val="0"/>
            <c:spPr>
              <a:ln>
                <a:noFill/>
              </a:ln>
            </c:spPr>
          </c:dPt>
          <c:dLbls>
            <c:numFmt formatCode="#,##0.0" sourceLinked="0"/>
            <c:spPr>
              <a:solidFill>
                <a:srgbClr val="FFFFFF">
                  <a:alpha val="80000"/>
                </a:srgbClr>
              </a:solidFill>
            </c:spPr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Feuil1!$B$1:$D$1</c:f>
              <c:strCache>
                <c:ptCount val="2"/>
                <c:pt idx="0">
                  <c:v>Réf. 31
1,5</c:v>
                </c:pt>
                <c:pt idx="1">
                  <c:v>JUVENTUS + BRAVO
[0,75+0,75]</c:v>
                </c:pt>
              </c:strCache>
            </c:strRef>
          </c:cat>
          <c:val>
            <c:numRef>
              <c:f>Feuil1!$B$5:$D$5</c:f>
              <c:numCache>
                <c:formatCode>General</c:formatCode>
                <c:ptCount val="2"/>
                <c:pt idx="0">
                  <c:v>97.164958085714289</c:v>
                </c:pt>
                <c:pt idx="1">
                  <c:v>99.566438971428582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314232"/>
        <c:axId val="445313840"/>
      </c:lineChart>
      <c:catAx>
        <c:axId val="44531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>
            <a:solidFill>
              <a:srgbClr val="FFFFFF">
                <a:lumMod val="50000"/>
              </a:srgbClr>
            </a:solidFill>
          </a:ln>
        </c:spPr>
        <c:txPr>
          <a:bodyPr rot="0" vert="horz"/>
          <a:lstStyle/>
          <a:p>
            <a:pPr>
              <a:defRPr sz="1200" b="1" i="0" baseline="0"/>
            </a:pPr>
            <a:endParaRPr lang="fr-FR"/>
          </a:p>
        </c:txPr>
        <c:crossAx val="445313448"/>
        <c:crosses val="autoZero"/>
        <c:auto val="1"/>
        <c:lblAlgn val="ctr"/>
        <c:lblOffset val="0"/>
        <c:tickLblSkip val="1"/>
        <c:noMultiLvlLbl val="0"/>
      </c:catAx>
      <c:valAx>
        <c:axId val="445313448"/>
        <c:scaling>
          <c:orientation val="minMax"/>
          <c:max val="100"/>
          <c:min val="3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>
            <a:noFill/>
          </a:ln>
        </c:spPr>
        <c:txPr>
          <a:bodyPr/>
          <a:lstStyle/>
          <a:p>
            <a:pPr>
              <a:defRPr sz="1000" baseline="0">
                <a:solidFill>
                  <a:schemeClr val="bg1">
                    <a:lumMod val="85000"/>
                  </a:schemeClr>
                </a:solidFill>
              </a:defRPr>
            </a:pPr>
            <a:endParaRPr lang="fr-FR"/>
          </a:p>
        </c:txPr>
        <c:crossAx val="445313056"/>
        <c:crosses val="autoZero"/>
        <c:crossBetween val="between"/>
        <c:majorUnit val="10"/>
        <c:minorUnit val="5"/>
      </c:valAx>
      <c:valAx>
        <c:axId val="445313840"/>
        <c:scaling>
          <c:orientation val="minMax"/>
          <c:max val="102"/>
          <c:min val="8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175">
            <a:noFill/>
          </a:ln>
        </c:spPr>
        <c:txPr>
          <a:bodyPr/>
          <a:lstStyle/>
          <a:p>
            <a:pPr>
              <a:defRPr sz="800" baseline="0">
                <a:solidFill>
                  <a:srgbClr val="9797FF"/>
                </a:solidFill>
              </a:defRPr>
            </a:pPr>
            <a:endParaRPr lang="fr-FR"/>
          </a:p>
        </c:txPr>
        <c:crossAx val="445314232"/>
        <c:crosses val="max"/>
        <c:crossBetween val="between"/>
        <c:majorUnit val="5"/>
      </c:valAx>
      <c:catAx>
        <c:axId val="445314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313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20282186948854E-2"/>
          <c:y val="0.89410472232085048"/>
          <c:w val="0.98346400812541324"/>
          <c:h val="9.4173854925959199E-2"/>
        </c:manualLayout>
      </c:layout>
      <c:overlay val="0"/>
      <c:spPr>
        <a:noFill/>
        <a:ln w="6350">
          <a:noFill/>
        </a:ln>
      </c:spPr>
      <c:txPr>
        <a:bodyPr/>
        <a:lstStyle/>
        <a:p>
          <a:pPr>
            <a:defRPr sz="1200" b="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fr-FR" sz="1400" dirty="0" smtClean="0"/>
              <a:t>Septoriose + Rouille jaune ou brune</a:t>
            </a:r>
          </a:p>
          <a:p>
            <a:pPr algn="l">
              <a:defRPr/>
            </a:pPr>
            <a:r>
              <a:rPr lang="fr-FR" sz="1200" b="0" dirty="0" smtClean="0"/>
              <a:t>n=18 essais – 2014 - 2015</a:t>
            </a:r>
          </a:p>
          <a:p>
            <a:pPr algn="l">
              <a:defRPr/>
            </a:pPr>
            <a:r>
              <a:rPr lang="fr-FR" sz="1050" b="0" dirty="0" smtClean="0"/>
              <a:t>Application en T1 d’un programme</a:t>
            </a:r>
            <a:endParaRPr lang="fr-FR" sz="1050" b="0" dirty="0"/>
          </a:p>
        </c:rich>
      </c:tx>
      <c:layout>
        <c:manualLayout>
          <c:xMode val="edge"/>
          <c:yMode val="edge"/>
          <c:x val="0.13141386540085467"/>
          <c:y val="1.59151193633952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962935188656974E-2"/>
          <c:y val="0.16507988888656822"/>
          <c:w val="0.93328611701315112"/>
          <c:h val="0.62311911276342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Septo / TNT : 48 % att.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>
              <a:softEdge rad="0"/>
            </a:effectLst>
            <a:scene3d>
              <a:camera prst="orthographicFront"/>
              <a:lightRig rig="balanced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  <a:sp3d/>
            </c:spPr>
          </c:dPt>
          <c:dLbls>
            <c:numFmt formatCode="#,##0" sourceLinked="0"/>
            <c:spPr>
              <a:noFill/>
              <a:ln>
                <a:noFill/>
              </a:ln>
            </c:spPr>
            <c:txPr>
              <a:bodyPr anchor="ctr" anchorCtr="1"/>
              <a:lstStyle/>
              <a:p>
                <a:pPr>
                  <a:defRPr sz="1400" baseline="0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Feuil1!$B$1:$D$1</c:f>
              <c:strCache>
                <c:ptCount val="2"/>
                <c:pt idx="0">
                  <c:v>Réf. 31
1,5</c:v>
                </c:pt>
                <c:pt idx="1">
                  <c:v>JUVENTUS + BRAVO
[0,75+0,75]</c:v>
                </c:pt>
              </c:strCache>
            </c:strRef>
          </c:cat>
          <c:val>
            <c:numRef>
              <c:f>Feuil1!$B$2:$D$2</c:f>
              <c:numCache>
                <c:formatCode>General</c:formatCode>
                <c:ptCount val="2"/>
                <c:pt idx="0">
                  <c:v>78.678749257249635</c:v>
                </c:pt>
                <c:pt idx="1">
                  <c:v>80.285294652745577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Rj / TNT : 43 % att.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Feuil1!$B$1:$D$1</c:f>
              <c:strCache>
                <c:ptCount val="2"/>
                <c:pt idx="0">
                  <c:v>Réf. 31
1,5</c:v>
                </c:pt>
                <c:pt idx="1">
                  <c:v>JUVENTUS + BRAVO
[0,75+0,75]</c:v>
                </c:pt>
              </c:strCache>
            </c:strRef>
          </c:cat>
          <c:val>
            <c:numRef>
              <c:f>Feuil1!$B$3:$D$3</c:f>
              <c:numCache>
                <c:formatCode>General</c:formatCode>
                <c:ptCount val="2"/>
                <c:pt idx="0">
                  <c:v>91.367693601503731</c:v>
                </c:pt>
                <c:pt idx="1">
                  <c:v>90.087071390219307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0"/>
        <c:axId val="445315016"/>
        <c:axId val="443392360"/>
      </c:barChart>
      <c:lineChart>
        <c:grouping val="standard"/>
        <c:varyColors val="0"/>
        <c:ser>
          <c:idx val="3"/>
          <c:order val="2"/>
          <c:tx>
            <c:strRef>
              <c:f>Feuil1!$A$4</c:f>
              <c:strCache>
                <c:ptCount val="1"/>
                <c:pt idx="0">
                  <c:v>Rdt (q/ha) / TNT : 63 q/ha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Pt>
            <c:idx val="2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FF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Feuil1!$B$1:$D$1</c:f>
              <c:strCache>
                <c:ptCount val="2"/>
                <c:pt idx="0">
                  <c:v>Réf. 31
1,5</c:v>
                </c:pt>
                <c:pt idx="1">
                  <c:v>JUVENTUS + BRAVO
[0,75+0,75]</c:v>
                </c:pt>
              </c:strCache>
            </c:strRef>
          </c:cat>
          <c:val>
            <c:numRef>
              <c:f>Feuil1!$B$4:$D$4</c:f>
              <c:numCache>
                <c:formatCode>General</c:formatCode>
                <c:ptCount val="2"/>
                <c:pt idx="0">
                  <c:v>105.94344744444443</c:v>
                </c:pt>
                <c:pt idx="1">
                  <c:v>106.34944588888888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649288"/>
        <c:axId val="494648896"/>
      </c:lineChart>
      <c:catAx>
        <c:axId val="445315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>
            <a:solidFill>
              <a:srgbClr val="FFFFFF">
                <a:lumMod val="50000"/>
              </a:srgbClr>
            </a:solidFill>
          </a:ln>
        </c:spPr>
        <c:txPr>
          <a:bodyPr rot="0" vert="horz"/>
          <a:lstStyle/>
          <a:p>
            <a:pPr>
              <a:defRPr sz="1200" b="1" i="0" baseline="0"/>
            </a:pPr>
            <a:endParaRPr lang="fr-FR"/>
          </a:p>
        </c:txPr>
        <c:crossAx val="443392360"/>
        <c:crosses val="autoZero"/>
        <c:auto val="1"/>
        <c:lblAlgn val="ctr"/>
        <c:lblOffset val="0"/>
        <c:tickLblSkip val="1"/>
        <c:noMultiLvlLbl val="0"/>
      </c:catAx>
      <c:valAx>
        <c:axId val="443392360"/>
        <c:scaling>
          <c:orientation val="minMax"/>
          <c:max val="100"/>
          <c:min val="4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>
            <a:noFill/>
          </a:ln>
        </c:spPr>
        <c:txPr>
          <a:bodyPr/>
          <a:lstStyle/>
          <a:p>
            <a:pPr>
              <a:defRPr sz="1000" baseline="0">
                <a:solidFill>
                  <a:schemeClr val="bg1">
                    <a:lumMod val="85000"/>
                  </a:schemeClr>
                </a:solidFill>
              </a:defRPr>
            </a:pPr>
            <a:endParaRPr lang="fr-FR"/>
          </a:p>
        </c:txPr>
        <c:crossAx val="445315016"/>
        <c:crosses val="autoZero"/>
        <c:crossBetween val="between"/>
        <c:majorUnit val="10"/>
        <c:minorUnit val="5"/>
      </c:valAx>
      <c:valAx>
        <c:axId val="494648896"/>
        <c:scaling>
          <c:orientation val="minMax"/>
          <c:max val="107"/>
          <c:min val="9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494649288"/>
        <c:crosses val="max"/>
        <c:crossBetween val="between"/>
      </c:valAx>
      <c:catAx>
        <c:axId val="494649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464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20338601191896E-2"/>
          <c:y val="0.89410472232085048"/>
          <c:w val="0.98346400812541324"/>
          <c:h val="9.4173854925959199E-2"/>
        </c:manualLayout>
      </c:layout>
      <c:overlay val="0"/>
      <c:spPr>
        <a:noFill/>
        <a:ln w="6350">
          <a:noFill/>
        </a:ln>
      </c:spPr>
      <c:txPr>
        <a:bodyPr/>
        <a:lstStyle/>
        <a:p>
          <a:pPr>
            <a:defRPr sz="1200" b="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411663" y="9490075"/>
            <a:ext cx="20558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700">
                <a:solidFill>
                  <a:srgbClr val="777777"/>
                </a:solidFill>
              </a:rPr>
              <a:t>pôle céréales – kit 10/11 – ceando– sept 2010- </a:t>
            </a:r>
            <a:fld id="{8AF67961-FD8C-4119-90C5-09AFC351DEE7}" type="slidenum">
              <a:rPr lang="fr-FR" sz="800">
                <a:solidFill>
                  <a:srgbClr val="777777"/>
                </a:solidFill>
              </a:rPr>
              <a:pPr eaLnBrk="1" hangingPunct="1"/>
              <a:t>‹N°›</a:t>
            </a:fld>
            <a:endParaRPr lang="fr-FR" sz="80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65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05350"/>
            <a:ext cx="5445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D9737A-F954-48FF-B657-3B5A35DB17B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58825"/>
            <a:ext cx="4970463" cy="372745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11700"/>
            <a:ext cx="4960937" cy="448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465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00A-8626-4F56-B2CB-7012F6ACA2CC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83FE9-47CA-433E-82FB-CC3CEB3ACFD1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1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00A-8626-4F56-B2CB-7012F6ACA2CC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79512" y="-99392"/>
            <a:ext cx="1944216" cy="7056784"/>
          </a:xfrm>
          <a:prstGeom prst="rect">
            <a:avLst/>
          </a:prstGeom>
          <a:solidFill>
            <a:srgbClr val="F395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b="1" spc="50">
              <a:ln w="12700" cmpd="sng">
                <a:solidFill>
                  <a:srgbClr val="786C71">
                    <a:satMod val="120000"/>
                    <a:shade val="80000"/>
                  </a:srgbClr>
                </a:solidFill>
                <a:prstDash val="solid"/>
              </a:ln>
              <a:solidFill>
                <a:srgbClr val="786C71">
                  <a:tint val="1000"/>
                </a:srgbClr>
              </a:solidFill>
              <a:effectLst>
                <a:glow rad="53100">
                  <a:srgbClr val="786C71">
                    <a:satMod val="180000"/>
                    <a:alpha val="3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5776" y="2130425"/>
            <a:ext cx="5902424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3886200"/>
            <a:ext cx="5904656" cy="1752600"/>
          </a:xfrm>
        </p:spPr>
        <p:txBody>
          <a:bodyPr l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877272"/>
            <a:ext cx="9144000" cy="9773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54357"/>
            <a:ext cx="1944463" cy="19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84586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84586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99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002" y="332656"/>
            <a:ext cx="7272486" cy="462314"/>
          </a:xfrm>
        </p:spPr>
        <p:txBody>
          <a:bodyPr anchor="b" anchorCtr="0">
            <a:no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692002" y="866308"/>
            <a:ext cx="7272486" cy="3603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tabLst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692002" y="1340768"/>
            <a:ext cx="7272486" cy="185088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23888" y="6018953"/>
            <a:ext cx="8196262" cy="65040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riangle isocèle 10"/>
          <p:cNvSpPr/>
          <p:nvPr userDrawn="1"/>
        </p:nvSpPr>
        <p:spPr>
          <a:xfrm rot="5400000">
            <a:off x="130112" y="6130219"/>
            <a:ext cx="530352" cy="457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23888" y="5759678"/>
            <a:ext cx="825547" cy="2616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À retenir</a:t>
            </a:r>
            <a:endParaRPr lang="fr-FR" sz="17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0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002" y="332656"/>
            <a:ext cx="7272486" cy="462314"/>
          </a:xfrm>
        </p:spPr>
        <p:txBody>
          <a:bodyPr anchor="b" anchorCtr="0">
            <a:no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692002" y="866308"/>
            <a:ext cx="7272486" cy="3603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tabLst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692002" y="1340768"/>
            <a:ext cx="7272486" cy="185088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132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50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ions_leg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7"/>
            <a:ext cx="8568952" cy="410445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700"/>
            </a:lvl1pPr>
            <a:lvl2pPr>
              <a:spcBef>
                <a:spcPts val="0"/>
              </a:spcBef>
              <a:spcAft>
                <a:spcPts val="500"/>
              </a:spcAft>
              <a:defRPr sz="1700"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5496" y="5725705"/>
            <a:ext cx="907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Eras Demi ITC" panose="020B0805030504020804" pitchFamily="34" charset="0"/>
              </a:rPr>
              <a:t>« Avant toute utilisation, assurez-vous que celle-ci est indispensable. Privilégiez chaque </a:t>
            </a:r>
            <a:r>
              <a:rPr lang="fr-FR" sz="1200" dirty="0" smtClean="0">
                <a:latin typeface="Eras Demi ITC" panose="020B0805030504020804" pitchFamily="34" charset="0"/>
              </a:rPr>
              <a:t>fois que </a:t>
            </a:r>
            <a:r>
              <a:rPr lang="fr-FR" sz="1200" dirty="0">
                <a:latin typeface="Eras Demi ITC" panose="020B0805030504020804" pitchFamily="34" charset="0"/>
              </a:rPr>
              <a:t>possible les méthodes alternatives et les produits présentant le risque le plus </a:t>
            </a:r>
            <a:r>
              <a:rPr lang="fr-FR" sz="1200" dirty="0" smtClean="0">
                <a:latin typeface="Eras Demi ITC" panose="020B0805030504020804" pitchFamily="34" charset="0"/>
              </a:rPr>
              <a:t>faible pour </a:t>
            </a:r>
            <a:r>
              <a:rPr lang="fr-FR" sz="1200" dirty="0">
                <a:latin typeface="Eras Demi ITC" panose="020B0805030504020804" pitchFamily="34" charset="0"/>
              </a:rPr>
              <a:t>la santé humaine et animale et pour </a:t>
            </a:r>
            <a:r>
              <a:rPr lang="fr-FR" sz="1200" dirty="0" smtClean="0">
                <a:latin typeface="Eras Demi ITC" panose="020B0805030504020804" pitchFamily="34" charset="0"/>
              </a:rPr>
              <a:t>l’environnement, </a:t>
            </a:r>
            <a:r>
              <a:rPr lang="fr-FR" sz="1200" dirty="0">
                <a:latin typeface="Eras Demi ITC" panose="020B0805030504020804" pitchFamily="34" charset="0"/>
              </a:rPr>
              <a:t>conformément aux principes </a:t>
            </a:r>
            <a:r>
              <a:rPr lang="fr-FR" sz="1200" dirty="0" smtClean="0">
                <a:latin typeface="Eras Demi ITC" panose="020B0805030504020804" pitchFamily="34" charset="0"/>
              </a:rPr>
              <a:t>de la </a:t>
            </a:r>
            <a:r>
              <a:rPr lang="fr-FR" sz="1200" dirty="0">
                <a:latin typeface="Eras Demi ITC" panose="020B0805030504020804" pitchFamily="34" charset="0"/>
              </a:rPr>
              <a:t>protection intégrée, consultez </a:t>
            </a:r>
            <a:r>
              <a:rPr lang="fr-FR" sz="1200" dirty="0" smtClean="0">
                <a:latin typeface="Eras Demi ITC" panose="020B0805030504020804" pitchFamily="34" charset="0"/>
              </a:rPr>
              <a:t> http</a:t>
            </a:r>
            <a:r>
              <a:rPr lang="fr-FR" sz="1200" dirty="0">
                <a:latin typeface="Eras Demi ITC" panose="020B0805030504020804" pitchFamily="34" charset="0"/>
              </a:rPr>
              <a:t>://agriculture.gouv.fr/ecophyto.</a:t>
            </a:r>
          </a:p>
          <a:p>
            <a:pPr algn="just"/>
            <a:r>
              <a:rPr lang="fr-FR" sz="1200" dirty="0">
                <a:latin typeface="Eras Demi ITC" panose="020B0805030504020804" pitchFamily="34" charset="0"/>
              </a:rPr>
              <a:t>Pour les usages autorisés, doses, conditions et restrictions d’emploi : se référer à </a:t>
            </a:r>
            <a:r>
              <a:rPr lang="fr-FR" sz="1200" dirty="0" smtClean="0">
                <a:latin typeface="Eras Demi ITC" panose="020B0805030504020804" pitchFamily="34" charset="0"/>
              </a:rPr>
              <a:t>l’étiquette du </a:t>
            </a:r>
            <a:r>
              <a:rPr lang="fr-FR" sz="1200" dirty="0">
                <a:latin typeface="Eras Demi ITC" panose="020B0805030504020804" pitchFamily="34" charset="0"/>
              </a:rPr>
              <a:t>produit et/ou www.agro.basf.fr et/ou www.phytodata.com »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07504" y="5661248"/>
            <a:ext cx="89655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3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itionnement p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23888" y="6018953"/>
            <a:ext cx="8196262" cy="65040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Triangle isocèle 5"/>
          <p:cNvSpPr/>
          <p:nvPr userDrawn="1"/>
        </p:nvSpPr>
        <p:spPr>
          <a:xfrm rot="5400000">
            <a:off x="130112" y="6130219"/>
            <a:ext cx="530352" cy="457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623888" y="5759678"/>
            <a:ext cx="825547" cy="2616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À retenir</a:t>
            </a:r>
            <a:endParaRPr lang="fr-FR" sz="17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250825" y="1916113"/>
            <a:ext cx="3889375" cy="37449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4788346" y="1700808"/>
            <a:ext cx="3672086" cy="4058870"/>
          </a:xfrm>
          <a:prstGeom prst="roundRect">
            <a:avLst>
              <a:gd name="adj" fmla="val 8885"/>
            </a:avLst>
          </a:prstGeom>
          <a:noFill/>
          <a:ln>
            <a:solidFill>
              <a:srgbClr val="21A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n>
                <a:solidFill>
                  <a:srgbClr val="21A0D2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82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itionnement pri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113" y="374398"/>
            <a:ext cx="7114372" cy="1143000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250825" y="1916112"/>
            <a:ext cx="3889375" cy="46092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4788346" y="1700808"/>
            <a:ext cx="4032126" cy="4824536"/>
          </a:xfrm>
          <a:prstGeom prst="roundRect">
            <a:avLst>
              <a:gd name="adj" fmla="val 8885"/>
            </a:avLst>
          </a:prstGeom>
          <a:noFill/>
          <a:ln>
            <a:solidFill>
              <a:srgbClr val="21A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n>
                <a:solidFill>
                  <a:srgbClr val="21A0D2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6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clusion du 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113" y="374398"/>
            <a:ext cx="7114372" cy="1143000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23888" y="6129474"/>
            <a:ext cx="8196262" cy="504056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riangle isocèle 5"/>
          <p:cNvSpPr/>
          <p:nvPr userDrawn="1"/>
        </p:nvSpPr>
        <p:spPr>
          <a:xfrm rot="5400000">
            <a:off x="130112" y="6152902"/>
            <a:ext cx="530352" cy="457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623888" y="5875119"/>
            <a:ext cx="825547" cy="2616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À retenir</a:t>
            </a:r>
            <a:endParaRPr lang="fr-FR" sz="17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250825" y="1844824"/>
            <a:ext cx="3889375" cy="2665015"/>
          </a:xfrm>
          <a:ln>
            <a:solidFill>
              <a:srgbClr val="21A0D2"/>
            </a:solidFill>
          </a:ln>
        </p:spPr>
        <p:txBody>
          <a:bodyPr tIns="252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395288" y="1700808"/>
            <a:ext cx="2232496" cy="288032"/>
          </a:xfrm>
          <a:prstGeom prst="roundRect">
            <a:avLst/>
          </a:prstGeom>
          <a:solidFill>
            <a:srgbClr val="21A0D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BENEFICES</a:t>
            </a:r>
            <a:endParaRPr lang="fr-FR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251520" y="4724425"/>
            <a:ext cx="3889375" cy="1035253"/>
          </a:xfrm>
          <a:ln>
            <a:solidFill>
              <a:srgbClr val="21A0D2"/>
            </a:solidFill>
          </a:ln>
        </p:spPr>
        <p:txBody>
          <a:bodyPr tIns="252000"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395288" y="4581128"/>
            <a:ext cx="2232496" cy="288032"/>
          </a:xfrm>
          <a:prstGeom prst="roundRect">
            <a:avLst/>
          </a:prstGeom>
          <a:solidFill>
            <a:srgbClr val="21A0D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PRECONISATIONS</a:t>
            </a:r>
            <a:endParaRPr lang="fr-FR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clusion du k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113" y="374398"/>
            <a:ext cx="7114372" cy="1143000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250825" y="1844824"/>
            <a:ext cx="3889375" cy="2952328"/>
          </a:xfrm>
          <a:ln>
            <a:solidFill>
              <a:srgbClr val="21A0D2"/>
            </a:solidFill>
          </a:ln>
        </p:spPr>
        <p:txBody>
          <a:bodyPr tIns="252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395288" y="1700808"/>
            <a:ext cx="2232496" cy="288032"/>
          </a:xfrm>
          <a:prstGeom prst="roundRect">
            <a:avLst/>
          </a:prstGeom>
          <a:solidFill>
            <a:srgbClr val="21A0D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BENEFICES</a:t>
            </a:r>
            <a:endParaRPr lang="fr-FR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251520" y="5202059"/>
            <a:ext cx="3889375" cy="1395293"/>
          </a:xfrm>
          <a:ln>
            <a:solidFill>
              <a:srgbClr val="21A0D2"/>
            </a:solidFill>
          </a:ln>
        </p:spPr>
        <p:txBody>
          <a:bodyPr tIns="252000"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395288" y="5058762"/>
            <a:ext cx="2232496" cy="288032"/>
          </a:xfrm>
          <a:prstGeom prst="roundRect">
            <a:avLst/>
          </a:prstGeom>
          <a:solidFill>
            <a:srgbClr val="21A0D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PRECONISATIONS</a:t>
            </a:r>
            <a:endParaRPr lang="fr-FR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1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reten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113" y="374398"/>
            <a:ext cx="7114372" cy="1143000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23888" y="6018953"/>
            <a:ext cx="8196262" cy="65040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riangle isocèle 5"/>
          <p:cNvSpPr/>
          <p:nvPr userDrawn="1"/>
        </p:nvSpPr>
        <p:spPr>
          <a:xfrm rot="5400000">
            <a:off x="130112" y="6130219"/>
            <a:ext cx="530352" cy="457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623888" y="5759678"/>
            <a:ext cx="825547" cy="2616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À retenir</a:t>
            </a:r>
            <a:endParaRPr lang="fr-FR" sz="17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0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142" y="374398"/>
            <a:ext cx="710328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7"/>
            <a:ext cx="8568952" cy="3888432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23888" y="6018953"/>
            <a:ext cx="8196262" cy="65040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riangle isocèle 4"/>
          <p:cNvSpPr/>
          <p:nvPr userDrawn="1"/>
        </p:nvSpPr>
        <p:spPr>
          <a:xfrm rot="5400000">
            <a:off x="130112" y="6130219"/>
            <a:ext cx="530352" cy="457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23888" y="5759678"/>
            <a:ext cx="825547" cy="2616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À retenir</a:t>
            </a:r>
            <a:endParaRPr lang="fr-FR" sz="17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142" y="374398"/>
            <a:ext cx="710328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7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90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5365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5365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28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9645" y="260648"/>
            <a:ext cx="9289032" cy="1332000"/>
          </a:xfrm>
          <a:prstGeom prst="rect">
            <a:avLst/>
          </a:prstGeom>
          <a:solidFill>
            <a:srgbClr val="F395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fr-FR" b="1" spc="50">
              <a:ln w="12700" cmpd="sng">
                <a:solidFill>
                  <a:srgbClr val="786C71">
                    <a:satMod val="120000"/>
                    <a:shade val="80000"/>
                  </a:srgbClr>
                </a:solidFill>
                <a:prstDash val="solid"/>
              </a:ln>
              <a:solidFill>
                <a:srgbClr val="786C71">
                  <a:tint val="1000"/>
                </a:srgbClr>
              </a:solidFill>
              <a:effectLst>
                <a:glow rad="53100">
                  <a:srgbClr val="786C71">
                    <a:satMod val="180000"/>
                    <a:alpha val="3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91680" y="374398"/>
            <a:ext cx="710328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568952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2" y="260648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3525" indent="-263525" algn="l" defTabSz="914400" rtl="0" eaLnBrk="1" latinLnBrk="0" hangingPunct="1">
        <a:spcBef>
          <a:spcPts val="0"/>
        </a:spcBef>
        <a:spcAft>
          <a:spcPts val="800"/>
        </a:spcAft>
        <a:buClr>
          <a:srgbClr val="21A0D2"/>
        </a:buClr>
        <a:buFont typeface="Wingdings" pitchFamily="2" charset="2"/>
        <a:buChar char=""/>
        <a:tabLst>
          <a:tab pos="263525" algn="l"/>
        </a:tabLst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2913" indent="-179388" algn="l" defTabSz="914400" rtl="0" eaLnBrk="1" latinLnBrk="0" hangingPunct="1">
        <a:spcBef>
          <a:spcPts val="0"/>
        </a:spcBef>
        <a:spcAft>
          <a:spcPts val="600"/>
        </a:spcAft>
        <a:buClr>
          <a:srgbClr val="21A0D2"/>
        </a:buClr>
        <a:buFont typeface="Arial" pitchFamily="34" charset="0"/>
        <a:buChar char="-"/>
        <a:tabLst>
          <a:tab pos="442913" algn="l"/>
        </a:tabLst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8038" indent="-182563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808038" algn="l"/>
        </a:tabLst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667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tabLst>
          <a:tab pos="1431925" algn="l"/>
        </a:tabLst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4554760" cy="3735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ZoneTexte 3"/>
          <p:cNvSpPr txBox="1"/>
          <p:nvPr/>
        </p:nvSpPr>
        <p:spPr>
          <a:xfrm>
            <a:off x="2051720" y="476672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JUVENTUS</a:t>
            </a:r>
            <a:r>
              <a:rPr lang="fr-FR" sz="3200" baseline="30000" dirty="0" smtClean="0"/>
              <a:t>®</a:t>
            </a:r>
            <a:r>
              <a:rPr lang="fr-FR" sz="3200" dirty="0" smtClean="0"/>
              <a:t> </a:t>
            </a:r>
            <a:r>
              <a:rPr lang="fr-FR" sz="3600" dirty="0" smtClean="0"/>
              <a:t>+ </a:t>
            </a:r>
            <a:r>
              <a:rPr lang="fr-FR" sz="3200" dirty="0" smtClean="0"/>
              <a:t>BRAVO</a:t>
            </a:r>
            <a:r>
              <a:rPr lang="fr-FR" sz="3200" baseline="30000" dirty="0"/>
              <a:t> ®</a:t>
            </a:r>
            <a:endParaRPr lang="fr-FR" sz="3600" baseline="30000" dirty="0"/>
          </a:p>
        </p:txBody>
      </p:sp>
      <p:sp>
        <p:nvSpPr>
          <p:cNvPr id="8" name="Sous-titre 1"/>
          <p:cNvSpPr txBox="1">
            <a:spLocks/>
          </p:cNvSpPr>
          <p:nvPr/>
        </p:nvSpPr>
        <p:spPr>
          <a:xfrm>
            <a:off x="6948264" y="5157192"/>
            <a:ext cx="1872208" cy="79208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21A0D2"/>
              </a:buClr>
              <a:buFont typeface="Wingdings" pitchFamily="2" charset="2"/>
              <a:buNone/>
              <a:tabLst>
                <a:tab pos="263525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Font typeface="Arial" pitchFamily="34" charset="0"/>
              <a:buNone/>
              <a:tabLst>
                <a:tab pos="442913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808038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1431925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Kit produit Septembre 2015</a:t>
            </a:r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5" name="Rectangle 9"/>
          <p:cNvSpPr>
            <a:spLocks noGrp="1" noChangeArrowheads="1"/>
          </p:cNvSpPr>
          <p:nvPr>
            <p:ph type="title"/>
          </p:nvPr>
        </p:nvSpPr>
        <p:spPr>
          <a:xfrm>
            <a:off x="1698142" y="540894"/>
            <a:ext cx="744585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RECOMMANDATIONS d’UTILISATION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42026" name="Rectangle 10"/>
          <p:cNvSpPr>
            <a:spLocks noGrp="1" noChangeArrowheads="1"/>
          </p:cNvSpPr>
          <p:nvPr>
            <p:ph idx="1"/>
          </p:nvPr>
        </p:nvSpPr>
        <p:spPr>
          <a:xfrm>
            <a:off x="157826" y="5549197"/>
            <a:ext cx="8978525" cy="126418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fr-FR" sz="1400" dirty="0" smtClean="0"/>
              <a:t>Adapter la dose en </a:t>
            </a:r>
            <a:r>
              <a:rPr lang="fr-FR" sz="1400" dirty="0"/>
              <a:t>fonction </a:t>
            </a:r>
            <a:r>
              <a:rPr lang="fr-FR" sz="1400" dirty="0" smtClean="0"/>
              <a:t>:</a:t>
            </a:r>
          </a:p>
          <a:p>
            <a:pPr lvl="1" algn="just">
              <a:buClr>
                <a:schemeClr val="accent6">
                  <a:lumMod val="75000"/>
                </a:schemeClr>
              </a:buClr>
            </a:pPr>
            <a:r>
              <a:rPr lang="fr-FR" sz="1200" dirty="0"/>
              <a:t> </a:t>
            </a:r>
            <a:r>
              <a:rPr lang="fr-FR" sz="1200" dirty="0" smtClean="0"/>
              <a:t>de </a:t>
            </a:r>
            <a:r>
              <a:rPr lang="fr-FR" sz="1200" dirty="0"/>
              <a:t>la </a:t>
            </a:r>
            <a:r>
              <a:rPr lang="fr-FR" sz="1200" dirty="0" smtClean="0"/>
              <a:t>pression </a:t>
            </a:r>
            <a:r>
              <a:rPr lang="fr-FR" sz="1200" dirty="0"/>
              <a:t>des </a:t>
            </a:r>
            <a:r>
              <a:rPr lang="fr-FR" sz="1200" dirty="0" smtClean="0"/>
              <a:t>maladies et du </a:t>
            </a:r>
            <a:r>
              <a:rPr lang="fr-FR" sz="1200" dirty="0"/>
              <a:t>programme de protection envisagé. </a:t>
            </a:r>
            <a:endParaRPr lang="fr-FR" sz="1200" dirty="0" smtClean="0"/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fr-FR" sz="1400" dirty="0" smtClean="0"/>
              <a:t>Tendre vers la dose de 1 + 1 améliore l’efficacité</a:t>
            </a:r>
            <a:r>
              <a:rPr lang="fr-FR" sz="1200" dirty="0" smtClean="0"/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  <a:tabLst>
                <a:tab pos="1343025" algn="l"/>
                <a:tab pos="2781300" algn="l"/>
                <a:tab pos="4310063" algn="l"/>
                <a:tab pos="5735638" algn="l"/>
                <a:tab pos="6911975" algn="l"/>
              </a:tabLst>
            </a:pPr>
            <a:r>
              <a:rPr lang="fr-FR" sz="1200" dirty="0"/>
              <a:t>Ce pack est utilisable pour lutter contre les maladies sur lesquelles les 2 produits sont autorisés (usages communs), ou pour lutter contre un complexe maladies où l'un et /ou l'autre sont homologués sur des pathogènes distincts (usages différents).</a:t>
            </a: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1414415" y="2141926"/>
            <a:ext cx="2724618" cy="216666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entagone 51"/>
          <p:cNvSpPr/>
          <p:nvPr/>
        </p:nvSpPr>
        <p:spPr>
          <a:xfrm flipH="1">
            <a:off x="1547662" y="2875134"/>
            <a:ext cx="504058" cy="180756"/>
          </a:xfrm>
          <a:prstGeom prst="homePlate">
            <a:avLst/>
          </a:prstGeom>
          <a:gradFill flip="none" rotWithShape="1">
            <a:gsLst>
              <a:gs pos="0">
                <a:srgbClr val="FFC000"/>
              </a:gs>
              <a:gs pos="31000">
                <a:srgbClr val="FFE79B"/>
              </a:gs>
              <a:gs pos="100000">
                <a:srgbClr val="FFF2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3" name="Pentagone 52"/>
          <p:cNvSpPr/>
          <p:nvPr/>
        </p:nvSpPr>
        <p:spPr>
          <a:xfrm flipH="1">
            <a:off x="2716324" y="3104128"/>
            <a:ext cx="1091701" cy="192772"/>
          </a:xfrm>
          <a:prstGeom prst="homePlate">
            <a:avLst/>
          </a:prstGeom>
          <a:gradFill flip="none" rotWithShape="1">
            <a:gsLst>
              <a:gs pos="0">
                <a:srgbClr val="FFC000"/>
              </a:gs>
              <a:gs pos="31000">
                <a:srgbClr val="FFE79B"/>
              </a:gs>
              <a:gs pos="100000">
                <a:srgbClr val="FFF2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682898" y="4058067"/>
            <a:ext cx="7717884" cy="1435871"/>
            <a:chOff x="466" y="1564"/>
            <a:chExt cx="4965" cy="1190"/>
          </a:xfrm>
        </p:grpSpPr>
        <p:pic>
          <p:nvPicPr>
            <p:cNvPr id="55" name="Picture 5" descr="ble_bbch30_epi_1cm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" y="1860"/>
              <a:ext cx="749" cy="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ble_bbch31_1noeud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" y="1743"/>
              <a:ext cx="75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ble_bbch32_2noeuds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734"/>
              <a:ext cx="649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596" y="2322"/>
              <a:ext cx="502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900" i="0" dirty="0"/>
                <a:t>épi 1 cm</a:t>
              </a:r>
            </a:p>
            <a:p>
              <a:pPr algn="ctr"/>
              <a:endParaRPr lang="fr-FR" sz="900" i="0" dirty="0"/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1205" y="2322"/>
              <a:ext cx="47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900" i="0" dirty="0"/>
                <a:t>1 </a:t>
              </a:r>
              <a:r>
                <a:rPr lang="fr-FR" sz="900" i="0" dirty="0" smtClean="0"/>
                <a:t>nœud</a:t>
              </a:r>
              <a:endParaRPr lang="fr-FR" sz="900" i="0" dirty="0"/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1809" y="2322"/>
              <a:ext cx="518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900" i="0" dirty="0"/>
                <a:t>2 nœuds</a:t>
              </a:r>
            </a:p>
            <a:p>
              <a:pPr algn="ctr"/>
              <a:endParaRPr lang="fr-FR" sz="900" i="0" dirty="0"/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2315" y="2325"/>
              <a:ext cx="762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900" i="0" dirty="0"/>
                <a:t>dernière feuille</a:t>
              </a:r>
            </a:p>
            <a:p>
              <a:pPr algn="ctr"/>
              <a:r>
                <a:rPr lang="fr-FR" sz="900" i="0" dirty="0" err="1" smtClean="0"/>
                <a:t>pointante</a:t>
              </a:r>
              <a:endParaRPr lang="fr-FR" sz="900" i="0" dirty="0"/>
            </a:p>
          </p:txBody>
        </p:sp>
        <p:pic>
          <p:nvPicPr>
            <p:cNvPr id="62" name="Picture 12" descr="ble_bbch37_derniere_feuille_pointant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749"/>
              <a:ext cx="643" cy="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3" descr="ble_bbch39_derniere_feuille_etalee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1755"/>
              <a:ext cx="595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4" descr="ble_bbch_45-49_gonflement_a_gaine_eclatee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" y="1564"/>
              <a:ext cx="265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2950" y="2323"/>
              <a:ext cx="762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900" i="0" dirty="0"/>
                <a:t>dernière feuille</a:t>
              </a:r>
            </a:p>
            <a:p>
              <a:pPr algn="ctr"/>
              <a:r>
                <a:rPr lang="fr-FR" sz="900" i="0" dirty="0" smtClean="0"/>
                <a:t>étalée</a:t>
              </a:r>
              <a:endParaRPr lang="fr-FR" sz="900" i="0" dirty="0"/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3512" y="2324"/>
              <a:ext cx="55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900" i="0" dirty="0" smtClean="0"/>
                <a:t>Gonfle</a:t>
              </a:r>
              <a:br>
                <a:rPr lang="fr-FR" sz="900" i="0" dirty="0" smtClean="0"/>
              </a:br>
              <a:r>
                <a:rPr lang="fr-FR" sz="900" i="0" dirty="0" smtClean="0"/>
                <a:t>ment</a:t>
              </a:r>
              <a:endParaRPr lang="fr-FR" sz="900" i="0" dirty="0"/>
            </a:p>
          </p:txBody>
        </p:sp>
        <p:pic>
          <p:nvPicPr>
            <p:cNvPr id="67" name="Picture 17" descr="ble_bbch51_debut_epiaison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773"/>
              <a:ext cx="404" cy="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3913" y="2333"/>
              <a:ext cx="7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900" i="0"/>
                <a:t>début épiaison</a:t>
              </a:r>
            </a:p>
          </p:txBody>
        </p:sp>
        <p:sp>
          <p:nvSpPr>
            <p:cNvPr id="69" name="Text Box 19"/>
            <p:cNvSpPr txBox="1">
              <a:spLocks noChangeArrowheads="1"/>
            </p:cNvSpPr>
            <p:nvPr/>
          </p:nvSpPr>
          <p:spPr bwMode="auto">
            <a:xfrm>
              <a:off x="4526" y="2333"/>
              <a:ext cx="482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900" i="0" dirty="0"/>
                <a:t>fin </a:t>
              </a:r>
              <a:r>
                <a:rPr lang="fr-FR" sz="900" i="0" dirty="0" smtClean="0"/>
                <a:t/>
              </a:r>
              <a:br>
                <a:rPr lang="fr-FR" sz="900" i="0" dirty="0" smtClean="0"/>
              </a:br>
              <a:r>
                <a:rPr lang="fr-FR" sz="900" i="0" dirty="0" smtClean="0"/>
                <a:t>épiaison</a:t>
              </a:r>
              <a:endParaRPr lang="fr-FR" sz="900" i="0" dirty="0"/>
            </a:p>
            <a:p>
              <a:pPr algn="ctr"/>
              <a:endParaRPr lang="fr-FR" sz="900" i="0" dirty="0"/>
            </a:p>
          </p:txBody>
        </p:sp>
        <p:pic>
          <p:nvPicPr>
            <p:cNvPr id="70" name="Picture 20" descr="ble_bbch59_fin_epiaison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" y="1838"/>
              <a:ext cx="356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2" descr="ble_bbch61-69_floraison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" y="1832"/>
              <a:ext cx="358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4929" y="2327"/>
              <a:ext cx="502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900" i="0" dirty="0"/>
                <a:t>floraison</a:t>
              </a:r>
            </a:p>
            <a:p>
              <a:pPr algn="ctr"/>
              <a:endParaRPr lang="fr-FR" sz="900" i="0" dirty="0"/>
            </a:p>
          </p:txBody>
        </p:sp>
      </p:grpSp>
      <p:cxnSp>
        <p:nvCxnSpPr>
          <p:cNvPr id="74" name="Connecteur droit 73"/>
          <p:cNvCxnSpPr/>
          <p:nvPr/>
        </p:nvCxnSpPr>
        <p:spPr>
          <a:xfrm>
            <a:off x="4139033" y="1967858"/>
            <a:ext cx="0" cy="225323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6083249" y="1988840"/>
            <a:ext cx="0" cy="223224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entagone 77"/>
          <p:cNvSpPr/>
          <p:nvPr/>
        </p:nvSpPr>
        <p:spPr>
          <a:xfrm>
            <a:off x="4554408" y="2875133"/>
            <a:ext cx="2226962" cy="187580"/>
          </a:xfrm>
          <a:prstGeom prst="homePlate">
            <a:avLst/>
          </a:prstGeom>
          <a:gradFill flip="none" rotWithShape="1">
            <a:gsLst>
              <a:gs pos="0">
                <a:srgbClr val="FFC000"/>
              </a:gs>
              <a:gs pos="31000">
                <a:srgbClr val="FFE79B"/>
              </a:gs>
              <a:gs pos="100000">
                <a:srgbClr val="FFF2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9" name="Double flèche horizontale 78"/>
          <p:cNvSpPr/>
          <p:nvPr/>
        </p:nvSpPr>
        <p:spPr>
          <a:xfrm>
            <a:off x="1966126" y="2875949"/>
            <a:ext cx="2893905" cy="17994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R</a:t>
            </a:r>
            <a:r>
              <a:rPr lang="fr-FR" sz="1400" b="1" dirty="0" smtClean="0"/>
              <a:t>ouille jaune</a:t>
            </a:r>
            <a:endParaRPr lang="fr-FR" sz="1400" b="1" dirty="0"/>
          </a:p>
        </p:txBody>
      </p:sp>
      <p:sp>
        <p:nvSpPr>
          <p:cNvPr id="80" name="Double flèche horizontale 79"/>
          <p:cNvSpPr/>
          <p:nvPr/>
        </p:nvSpPr>
        <p:spPr>
          <a:xfrm>
            <a:off x="2699235" y="3356992"/>
            <a:ext cx="3704533" cy="14203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                 Rouille brune</a:t>
            </a:r>
            <a:endParaRPr lang="fr-FR" sz="1400" b="1" dirty="0"/>
          </a:p>
        </p:txBody>
      </p:sp>
      <p:sp>
        <p:nvSpPr>
          <p:cNvPr id="81" name="Double flèche horizontale 80"/>
          <p:cNvSpPr/>
          <p:nvPr/>
        </p:nvSpPr>
        <p:spPr>
          <a:xfrm>
            <a:off x="3407033" y="3104128"/>
            <a:ext cx="3641081" cy="19277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/>
              <a:t>S</a:t>
            </a:r>
            <a:r>
              <a:rPr lang="fr-FR" sz="1400" b="1" dirty="0" err="1" smtClean="0"/>
              <a:t>eptoriose</a:t>
            </a:r>
            <a:endParaRPr lang="fr-FR" sz="1400" b="1" dirty="0"/>
          </a:p>
        </p:txBody>
      </p:sp>
      <p:cxnSp>
        <p:nvCxnSpPr>
          <p:cNvPr id="83" name="Connecteur droit 82"/>
          <p:cNvCxnSpPr/>
          <p:nvPr/>
        </p:nvCxnSpPr>
        <p:spPr>
          <a:xfrm flipV="1">
            <a:off x="4139033" y="2114372"/>
            <a:ext cx="1944216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6065796" y="2114372"/>
            <a:ext cx="14311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6126700" y="1806932"/>
            <a:ext cx="1541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PROTECTION EPI</a:t>
            </a:r>
            <a:endParaRPr lang="fr-FR" sz="1050" dirty="0"/>
          </a:p>
        </p:txBody>
      </p:sp>
      <p:sp>
        <p:nvSpPr>
          <p:cNvPr id="86" name="ZoneTexte 85"/>
          <p:cNvSpPr txBox="1"/>
          <p:nvPr/>
        </p:nvSpPr>
        <p:spPr>
          <a:xfrm>
            <a:off x="4355976" y="1772816"/>
            <a:ext cx="1541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ENCADREMENT DFE</a:t>
            </a:r>
            <a:endParaRPr lang="fr-FR" sz="1050" dirty="0"/>
          </a:p>
        </p:txBody>
      </p:sp>
      <p:sp>
        <p:nvSpPr>
          <p:cNvPr id="87" name="ZoneTexte 86"/>
          <p:cNvSpPr txBox="1"/>
          <p:nvPr/>
        </p:nvSpPr>
        <p:spPr>
          <a:xfrm>
            <a:off x="2369909" y="1772816"/>
            <a:ext cx="1541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MONTAISON</a:t>
            </a:r>
            <a:endParaRPr lang="fr-FR" sz="1050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2467094" y="2787677"/>
            <a:ext cx="1861251" cy="113732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9" name="ZoneTexte 48"/>
          <p:cNvSpPr txBox="1"/>
          <p:nvPr/>
        </p:nvSpPr>
        <p:spPr>
          <a:xfrm>
            <a:off x="2063047" y="3501008"/>
            <a:ext cx="258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Juventus</a:t>
            </a:r>
            <a:r>
              <a:rPr lang="fr-FR" sz="1200" b="1" baseline="30000" dirty="0" smtClean="0"/>
              <a:t>®</a:t>
            </a:r>
            <a:r>
              <a:rPr lang="fr-FR" sz="1200" b="1" dirty="0" smtClean="0"/>
              <a:t> + Bravo</a:t>
            </a:r>
            <a:r>
              <a:rPr lang="fr-FR" sz="1200" b="1" baseline="30000" dirty="0" smtClean="0"/>
              <a:t> ®</a:t>
            </a:r>
          </a:p>
          <a:p>
            <a:pPr algn="ctr"/>
            <a:r>
              <a:rPr lang="fr-FR" sz="1600" b="1" baseline="30000" dirty="0" smtClean="0"/>
              <a:t>0,8l/ha + 0,8l/ha</a:t>
            </a:r>
            <a:endParaRPr lang="fr-FR" sz="1600" b="1" dirty="0"/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0307" r="3687" b="3969"/>
          <a:stretch/>
        </p:blipFill>
        <p:spPr bwMode="auto">
          <a:xfrm>
            <a:off x="7685616" y="5259854"/>
            <a:ext cx="1368153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0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Juventus</a:t>
            </a:r>
            <a:r>
              <a:rPr lang="fr-FR" sz="2800" b="1" baseline="30000" dirty="0" smtClean="0"/>
              <a:t>®</a:t>
            </a:r>
            <a:r>
              <a:rPr lang="fr-FR" dirty="0" smtClean="0"/>
              <a:t> + Bravo</a:t>
            </a:r>
            <a:r>
              <a:rPr lang="fr-FR" sz="2800" b="1" baseline="30000" dirty="0" smtClean="0"/>
              <a:t>®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Fiche d’identité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 rot="-1686081">
            <a:off x="5845175" y="88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6224" y="66699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 smtClean="0"/>
              <a:t>BRAVO® Marque </a:t>
            </a:r>
            <a:r>
              <a:rPr lang="fr-FR" sz="800" dirty="0"/>
              <a:t>enregistrée et * substance active d’une société du groupe </a:t>
            </a:r>
            <a:r>
              <a:rPr lang="fr-FR" sz="800" dirty="0" err="1"/>
              <a:t>Syngenta</a:t>
            </a:r>
            <a:r>
              <a:rPr lang="fr-FR" sz="800" dirty="0"/>
              <a:t>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-51395" y="1656968"/>
            <a:ext cx="22322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tabLst>
                <a:tab pos="1343025" algn="l"/>
                <a:tab pos="2781300" algn="l"/>
                <a:tab pos="4310063" algn="l"/>
                <a:tab pos="5735638" algn="l"/>
                <a:tab pos="6911975" algn="l"/>
              </a:tabLst>
            </a:pPr>
            <a:r>
              <a:rPr lang="fr-FR" sz="1100" dirty="0"/>
              <a:t>Ce pack est utilisable pour lutter contre les maladies sur lesquelles les 2 produits sont autorisés (usages communs), ou pour lutter contre un complexe maladies où l'un et /ou l'autre sont homologués sur des pathogènes distincts (usages différents).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20" y="876703"/>
            <a:ext cx="7059780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44144"/>
            <a:ext cx="3179936" cy="3342790"/>
          </a:xfrm>
          <a:prstGeom prst="rect">
            <a:avLst/>
          </a:prstGeom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Juventus</a:t>
            </a:r>
            <a:r>
              <a:rPr lang="fr-FR" sz="2800" b="1" baseline="30000" dirty="0" smtClean="0"/>
              <a:t>®</a:t>
            </a:r>
            <a:r>
              <a:rPr lang="fr-FR" dirty="0" smtClean="0"/>
              <a:t> + Bravo</a:t>
            </a:r>
            <a:r>
              <a:rPr lang="fr-FR" sz="2800" b="1" baseline="30000" dirty="0" smtClean="0"/>
              <a:t>®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ce qu'il faut retenir</a:t>
            </a:r>
            <a:endParaRPr lang="fr-FR" dirty="0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107504" y="1773238"/>
            <a:ext cx="4437062" cy="3530996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88000"/>
          <a:lstStyle/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endParaRPr lang="fr-FR" sz="1600" dirty="0" smtClean="0"/>
          </a:p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r>
              <a:rPr lang="fr-FR" sz="1600" dirty="0" smtClean="0"/>
              <a:t>L’efficacité </a:t>
            </a:r>
            <a:r>
              <a:rPr lang="fr-FR" sz="1600" dirty="0" err="1" smtClean="0"/>
              <a:t>septoriose</a:t>
            </a:r>
            <a:r>
              <a:rPr lang="fr-FR" sz="1600" dirty="0" smtClean="0"/>
              <a:t> –rouille de montaison avec un </a:t>
            </a:r>
            <a:r>
              <a:rPr lang="fr-FR" sz="1600" dirty="0" err="1" smtClean="0"/>
              <a:t>triazole</a:t>
            </a:r>
            <a:r>
              <a:rPr lang="fr-FR" sz="1600" dirty="0" smtClean="0"/>
              <a:t> original associé au </a:t>
            </a:r>
            <a:r>
              <a:rPr lang="fr-FR" sz="1600" dirty="0" err="1" smtClean="0"/>
              <a:t>chlorothalonil</a:t>
            </a:r>
            <a:r>
              <a:rPr lang="fr-FR" sz="1600" dirty="0" smtClean="0"/>
              <a:t> </a:t>
            </a:r>
          </a:p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endParaRPr lang="fr-FR" sz="1600" dirty="0"/>
          </a:p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r>
              <a:rPr lang="fr-FR" sz="1600" dirty="0" smtClean="0"/>
              <a:t>Une solution originale et robuste , simple à intégrer dans le programme pour une bonne gestion des modes d’action</a:t>
            </a:r>
          </a:p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endParaRPr lang="fr-FR" sz="1600" dirty="0"/>
          </a:p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r>
              <a:rPr lang="fr-FR" sz="1600" dirty="0" smtClean="0"/>
              <a:t>Facile à utiliser avec un dosage simple et souple</a:t>
            </a:r>
          </a:p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endParaRPr lang="fr-FR" sz="1600" dirty="0"/>
          </a:p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endParaRPr lang="fr-FR" sz="1600" dirty="0"/>
          </a:p>
        </p:txBody>
      </p:sp>
      <p:sp>
        <p:nvSpPr>
          <p:cNvPr id="379908" name="AutoShape 4"/>
          <p:cNvSpPr>
            <a:spLocks noChangeArrowheads="1"/>
          </p:cNvSpPr>
          <p:nvPr/>
        </p:nvSpPr>
        <p:spPr bwMode="auto">
          <a:xfrm>
            <a:off x="250825" y="1628800"/>
            <a:ext cx="2089150" cy="379412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BENEFICES</a:t>
            </a: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107504" y="5506566"/>
            <a:ext cx="8784976" cy="1090786"/>
          </a:xfrm>
          <a:prstGeom prst="rect">
            <a:avLst/>
          </a:prstGeom>
          <a:solidFill>
            <a:schemeClr val="bg1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88000"/>
          <a:lstStyle/>
          <a:p>
            <a:pPr marL="179388" indent="-179388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9388" algn="l"/>
                <a:tab pos="623888" algn="l"/>
                <a:tab pos="1790700" algn="l"/>
              </a:tabLst>
            </a:pPr>
            <a:r>
              <a:rPr lang="fr-FR" sz="1400" dirty="0" smtClean="0"/>
              <a:t>En montaison des blés, appliquer à la dose de 0,8 + 0,8 pour la gestion </a:t>
            </a:r>
            <a:r>
              <a:rPr lang="fr-FR" sz="1400" dirty="0" err="1" smtClean="0"/>
              <a:t>septoriose</a:t>
            </a:r>
            <a:r>
              <a:rPr lang="fr-FR" sz="1400" dirty="0" smtClean="0"/>
              <a:t> et rouilles. </a:t>
            </a:r>
          </a:p>
          <a:p>
            <a:pPr marL="179388" indent="-179388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9388" algn="l"/>
                <a:tab pos="623888" algn="l"/>
                <a:tab pos="1790700" algn="l"/>
              </a:tabLst>
            </a:pPr>
            <a:r>
              <a:rPr lang="fr-FR" sz="1400" dirty="0" smtClean="0"/>
              <a:t>Adapter la dose en fonction de la pression maladies et du programme réalisé. Tendre vers la dose de 1 + 1 améliore l’efficacité.</a:t>
            </a:r>
            <a:endParaRPr lang="fr-FR" sz="1400" dirty="0"/>
          </a:p>
        </p:txBody>
      </p:sp>
      <p:sp>
        <p:nvSpPr>
          <p:cNvPr id="379910" name="AutoShape 6"/>
          <p:cNvSpPr>
            <a:spLocks noChangeArrowheads="1"/>
          </p:cNvSpPr>
          <p:nvPr/>
        </p:nvSpPr>
        <p:spPr bwMode="auto">
          <a:xfrm>
            <a:off x="250825" y="5373216"/>
            <a:ext cx="2454275" cy="377825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PRECONISATIONS</a:t>
            </a:r>
          </a:p>
        </p:txBody>
      </p:sp>
      <p:sp>
        <p:nvSpPr>
          <p:cNvPr id="379919" name="Rectangle 15"/>
          <p:cNvSpPr>
            <a:spLocks noChangeArrowheads="1"/>
          </p:cNvSpPr>
          <p:nvPr/>
        </p:nvSpPr>
        <p:spPr bwMode="auto">
          <a:xfrm>
            <a:off x="4680842" y="1773238"/>
            <a:ext cx="4211638" cy="3530996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88000"/>
          <a:lstStyle/>
          <a:p>
            <a:pPr marL="176213" indent="-176213">
              <a:spcBef>
                <a:spcPct val="20000"/>
              </a:spcBef>
              <a:buClr>
                <a:srgbClr val="F39500"/>
              </a:buClr>
              <a:buSzPct val="85000"/>
              <a:buFont typeface="Wingdings 2" pitchFamily="18" charset="2"/>
              <a:buChar char=""/>
              <a:tabLst>
                <a:tab pos="176213" algn="l"/>
                <a:tab pos="541338" algn="l"/>
                <a:tab pos="806450" algn="l"/>
                <a:tab pos="808038" algn="l"/>
                <a:tab pos="1797050" algn="l"/>
              </a:tabLst>
            </a:pPr>
            <a:endParaRPr lang="fr-FR" sz="1200"/>
          </a:p>
        </p:txBody>
      </p:sp>
      <p:sp>
        <p:nvSpPr>
          <p:cNvPr id="2" name="Rectangle à coins arrondis 1"/>
          <p:cNvSpPr/>
          <p:nvPr/>
        </p:nvSpPr>
        <p:spPr>
          <a:xfrm>
            <a:off x="4788024" y="1614696"/>
            <a:ext cx="3744416" cy="393516"/>
          </a:xfrm>
          <a:prstGeom prst="roundRect">
            <a:avLst/>
          </a:prstGeom>
          <a:solidFill>
            <a:srgbClr val="F395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GAIN DE RENDEMENT moyen : </a:t>
            </a:r>
            <a:r>
              <a:rPr lang="fr-FR" sz="1400" b="1" dirty="0" smtClean="0">
                <a:solidFill>
                  <a:schemeClr val="bg1"/>
                </a:solidFill>
              </a:rPr>
              <a:t>+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</a:rPr>
              <a:t>2,4 q/ha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Mentions légales</a:t>
            </a:r>
            <a:endParaRPr lang="fr-FR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Ce document ne revêt aucun caractère contractuel. Les données qui y sont contenues ne peuvent en aucun cas être considérées comme des spécifications du produit. Il incombe à l’acquéreur éventuel des produits de consulter l’étiquette et la notice d’emploi avant toute utilisation. 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Septembre 2015– annule et remplace toute version précédente. Il appartient à l’utilisateur de ce(s) produit(s) de s’assurer avant toute application auprès de BASF au n° Vert (0810 023 033)  qu’il dispose bien des dernières informations mises à jour.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600" y="1026378"/>
            <a:ext cx="7164388" cy="492443"/>
          </a:xfrm>
        </p:spPr>
        <p:txBody>
          <a:bodyPr/>
          <a:lstStyle/>
          <a:p>
            <a:r>
              <a:rPr lang="fr-FR" sz="3200" dirty="0" smtClean="0"/>
              <a:t>En préambule….</a:t>
            </a:r>
            <a:endParaRPr lang="fr-FR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754188"/>
            <a:ext cx="8605838" cy="7867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fr-FR" sz="2400" b="1" i="1" dirty="0" smtClean="0">
                <a:latin typeface="Arial Black" pitchFamily="34" charset="0"/>
              </a:rPr>
              <a:t> «</a:t>
            </a:r>
            <a:r>
              <a:rPr lang="fr-FR" sz="2400" b="1" i="1" dirty="0">
                <a:latin typeface="Arial Black" pitchFamily="34" charset="0"/>
              </a:rPr>
              <a:t> La protection des cultures passe d’abord par votre propre protection </a:t>
            </a:r>
            <a:r>
              <a:rPr lang="fr-FR" sz="2400" b="1" i="1" dirty="0" smtClean="0">
                <a:latin typeface="Arial Black" pitchFamily="34" charset="0"/>
              </a:rPr>
              <a:t>»</a:t>
            </a:r>
          </a:p>
          <a:p>
            <a:pPr marL="0" indent="0" algn="ctr">
              <a:buNone/>
              <a:defRPr/>
            </a:pPr>
            <a:endParaRPr lang="fr-FR" sz="2400" b="1" i="1" dirty="0">
              <a:latin typeface="Arial Black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591" y="2867297"/>
            <a:ext cx="216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488" y="2867297"/>
            <a:ext cx="216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694" y="2867298"/>
            <a:ext cx="2160000" cy="3239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33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intergrain.cloudapp.net/Portals/0/NewsItemImage/Mayfield-Harper-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r="39549"/>
          <a:stretch/>
        </p:blipFill>
        <p:spPr bwMode="auto">
          <a:xfrm>
            <a:off x="-36512" y="1599922"/>
            <a:ext cx="3744416" cy="523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2" name="Text Box 4"/>
          <p:cNvSpPr txBox="1">
            <a:spLocks noChangeArrowheads="1"/>
          </p:cNvSpPr>
          <p:nvPr/>
        </p:nvSpPr>
        <p:spPr bwMode="auto">
          <a:xfrm rot="-1686081">
            <a:off x="5845175" y="88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0163" y="1871506"/>
            <a:ext cx="5882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Haute protection contre septoriose</a:t>
            </a:r>
          </a:p>
          <a:p>
            <a:pPr marL="177800" lvl="1"/>
            <a:r>
              <a:rPr lang="fr-FR" sz="2000" dirty="0" smtClean="0">
                <a:solidFill>
                  <a:srgbClr val="339933"/>
                </a:solidFill>
                <a:sym typeface="Wingdings" panose="05000000000000000000" pitchFamily="2" charset="2"/>
              </a:rPr>
              <a:t>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l</a:t>
            </a:r>
            <a:r>
              <a:rPr lang="fr-FR" dirty="0" smtClean="0"/>
              <a:t>a </a:t>
            </a:r>
            <a:r>
              <a:rPr lang="fr-FR" dirty="0"/>
              <a:t>maladie n</a:t>
            </a:r>
            <a:r>
              <a:rPr lang="fr-FR" dirty="0" smtClean="0"/>
              <a:t>° 1 </a:t>
            </a:r>
            <a:r>
              <a:rPr lang="fr-FR" dirty="0"/>
              <a:t>des </a:t>
            </a:r>
            <a:r>
              <a:rPr lang="fr-FR" dirty="0" smtClean="0"/>
              <a:t>blés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3848752" y="4941168"/>
            <a:ext cx="751417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Gestion de l’ensemble du complexe </a:t>
            </a:r>
            <a:br>
              <a:rPr lang="fr-FR" sz="2400" dirty="0" smtClean="0"/>
            </a:br>
            <a:r>
              <a:rPr lang="fr-FR" sz="2400" dirty="0" smtClean="0"/>
              <a:t>maladies </a:t>
            </a:r>
            <a:r>
              <a:rPr lang="fr-FR" sz="1600" dirty="0" smtClean="0"/>
              <a:t>(</a:t>
            </a:r>
            <a:r>
              <a:rPr lang="fr-FR" sz="1600" dirty="0" err="1" smtClean="0"/>
              <a:t>y.c</a:t>
            </a:r>
            <a:r>
              <a:rPr lang="fr-FR" sz="1600" dirty="0" smtClean="0"/>
              <a:t>. rouille jaune)</a:t>
            </a:r>
            <a:endParaRPr lang="fr-FR" sz="1600" dirty="0"/>
          </a:p>
          <a:p>
            <a:pPr marL="177800"/>
            <a:r>
              <a:rPr lang="fr-FR" sz="2000" dirty="0" smtClean="0">
                <a:solidFill>
                  <a:srgbClr val="339933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ym typeface="Wingdings" panose="05000000000000000000" pitchFamily="2" charset="2"/>
              </a:rPr>
              <a:t>p</a:t>
            </a:r>
            <a:r>
              <a:rPr lang="fr-FR" dirty="0" smtClean="0"/>
              <a:t>ar </a:t>
            </a:r>
            <a:r>
              <a:rPr lang="fr-FR" dirty="0"/>
              <a:t>le choix </a:t>
            </a:r>
            <a:r>
              <a:rPr lang="fr-FR" dirty="0" smtClean="0"/>
              <a:t>variétal</a:t>
            </a:r>
            <a:endParaRPr lang="fr-FR" dirty="0"/>
          </a:p>
          <a:p>
            <a:pPr marL="177800"/>
            <a:r>
              <a:rPr lang="fr-FR" dirty="0">
                <a:solidFill>
                  <a:srgbClr val="339933"/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Par le choix produit &amp; p</a:t>
            </a:r>
            <a:r>
              <a:rPr lang="fr-FR" dirty="0" smtClean="0"/>
              <a:t>ar </a:t>
            </a:r>
            <a:r>
              <a:rPr lang="fr-FR" dirty="0"/>
              <a:t>un programme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fongicide </a:t>
            </a:r>
            <a:r>
              <a:rPr lang="fr-FR" dirty="0"/>
              <a:t>feuilles adapté </a:t>
            </a:r>
            <a:r>
              <a:rPr lang="fr-FR" sz="2000" dirty="0"/>
              <a:t>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763688" y="750407"/>
            <a:ext cx="7130798" cy="477995"/>
            <a:chOff x="215968" y="1827317"/>
            <a:chExt cx="7130798" cy="282211"/>
          </a:xfrm>
        </p:grpSpPr>
        <p:sp>
          <p:nvSpPr>
            <p:cNvPr id="11" name="ZoneTexte 10"/>
            <p:cNvSpPr txBox="1"/>
            <p:nvPr/>
          </p:nvSpPr>
          <p:spPr>
            <a:xfrm>
              <a:off x="215968" y="1827317"/>
              <a:ext cx="7130798" cy="1998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2200" b="1" spc="-90" dirty="0" smtClean="0">
                  <a:solidFill>
                    <a:srgbClr val="339933"/>
                  </a:solidFill>
                </a:rPr>
                <a:t>LES CLÉS DE LA PROTECTION FONGICIDE MONTAISON</a:t>
              </a:r>
              <a:endParaRPr lang="fr-FR" sz="2200" b="1" spc="-100" dirty="0">
                <a:solidFill>
                  <a:srgbClr val="339933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215968" y="2037528"/>
              <a:ext cx="5713976" cy="72000"/>
              <a:chOff x="215968" y="2037528"/>
              <a:chExt cx="5713976" cy="72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51968" y="2062164"/>
                <a:ext cx="5677976" cy="2699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33993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15968" y="2037528"/>
                <a:ext cx="72000" cy="72000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200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3930163" y="3003866"/>
            <a:ext cx="66321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Réflexion « programme fongicide » </a:t>
            </a:r>
            <a:br>
              <a:rPr lang="fr-FR" sz="2400" dirty="0" smtClean="0"/>
            </a:br>
            <a:r>
              <a:rPr lang="fr-FR" sz="2400" dirty="0" smtClean="0"/>
              <a:t>basée sur la protection DFE</a:t>
            </a:r>
            <a:endParaRPr lang="fr-FR" sz="2400" dirty="0"/>
          </a:p>
          <a:p>
            <a:pPr marL="177800" lvl="1"/>
            <a:r>
              <a:rPr lang="fr-FR" sz="2000" dirty="0" smtClean="0">
                <a:solidFill>
                  <a:srgbClr val="339933"/>
                </a:solidFill>
                <a:sym typeface="Wingdings" panose="05000000000000000000" pitchFamily="2" charset="2"/>
              </a:rPr>
              <a:t>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Gestion des modes d’action</a:t>
            </a:r>
          </a:p>
          <a:p>
            <a:pPr marL="177800" lvl="1"/>
            <a:r>
              <a:rPr lang="fr-FR" sz="2000" dirty="0">
                <a:solidFill>
                  <a:srgbClr val="339933"/>
                </a:solidFill>
                <a:sym typeface="Wingdings" panose="05000000000000000000" pitchFamily="2" charset="2"/>
              </a:rPr>
              <a:t>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Intégration du T1 dans le programme, 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>répartition des investissements fongicides</a:t>
            </a:r>
            <a:endParaRPr lang="fr-FR" dirty="0">
              <a:sym typeface="Wingdings" panose="05000000000000000000" pitchFamily="2" charset="2"/>
            </a:endParaRPr>
          </a:p>
          <a:p>
            <a:pPr marL="177800" lvl="1"/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-324544" y="1597018"/>
            <a:ext cx="4032448" cy="5239137"/>
          </a:xfrm>
          <a:prstGeom prst="rect">
            <a:avLst/>
          </a:prstGeom>
          <a:gradFill>
            <a:gsLst>
              <a:gs pos="13000">
                <a:schemeClr val="bg1"/>
              </a:gs>
              <a:gs pos="4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484204" y="4898375"/>
            <a:ext cx="301587" cy="36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513922" y="1855823"/>
            <a:ext cx="301587" cy="36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513922" y="3031068"/>
            <a:ext cx="301587" cy="36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3528" y="1786231"/>
            <a:ext cx="8424936" cy="4600190"/>
          </a:xfrm>
          <a:prstGeom prst="rect">
            <a:avLst/>
          </a:prstGeom>
          <a:solidFill>
            <a:srgbClr val="DA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20846253">
            <a:off x="5342352" y="2720548"/>
            <a:ext cx="1411892" cy="617661"/>
          </a:xfrm>
          <a:custGeom>
            <a:avLst/>
            <a:gdLst>
              <a:gd name="connsiteX0" fmla="*/ 0 w 1332245"/>
              <a:gd name="connsiteY0" fmla="*/ 168496 h 1006487"/>
              <a:gd name="connsiteX1" fmla="*/ 829002 w 1332245"/>
              <a:gd name="connsiteY1" fmla="*/ 168496 h 1006487"/>
              <a:gd name="connsiteX2" fmla="*/ 829002 w 1332245"/>
              <a:gd name="connsiteY2" fmla="*/ 0 h 1006487"/>
              <a:gd name="connsiteX3" fmla="*/ 1332245 w 1332245"/>
              <a:gd name="connsiteY3" fmla="*/ 503244 h 1006487"/>
              <a:gd name="connsiteX4" fmla="*/ 829002 w 1332245"/>
              <a:gd name="connsiteY4" fmla="*/ 1006487 h 1006487"/>
              <a:gd name="connsiteX5" fmla="*/ 829002 w 1332245"/>
              <a:gd name="connsiteY5" fmla="*/ 837991 h 1006487"/>
              <a:gd name="connsiteX6" fmla="*/ 0 w 1332245"/>
              <a:gd name="connsiteY6" fmla="*/ 837991 h 1006487"/>
              <a:gd name="connsiteX7" fmla="*/ 0 w 1332245"/>
              <a:gd name="connsiteY7" fmla="*/ 168496 h 1006487"/>
              <a:gd name="connsiteX0" fmla="*/ 0 w 1332245"/>
              <a:gd name="connsiteY0" fmla="*/ 168496 h 1006487"/>
              <a:gd name="connsiteX1" fmla="*/ 829002 w 1332245"/>
              <a:gd name="connsiteY1" fmla="*/ 168496 h 1006487"/>
              <a:gd name="connsiteX2" fmla="*/ 829002 w 1332245"/>
              <a:gd name="connsiteY2" fmla="*/ 0 h 1006487"/>
              <a:gd name="connsiteX3" fmla="*/ 1332245 w 1332245"/>
              <a:gd name="connsiteY3" fmla="*/ 503244 h 1006487"/>
              <a:gd name="connsiteX4" fmla="*/ 829002 w 1332245"/>
              <a:gd name="connsiteY4" fmla="*/ 1006487 h 1006487"/>
              <a:gd name="connsiteX5" fmla="*/ 829002 w 1332245"/>
              <a:gd name="connsiteY5" fmla="*/ 837991 h 1006487"/>
              <a:gd name="connsiteX6" fmla="*/ 0 w 1332245"/>
              <a:gd name="connsiteY6" fmla="*/ 837991 h 1006487"/>
              <a:gd name="connsiteX7" fmla="*/ 0 w 1332245"/>
              <a:gd name="connsiteY7" fmla="*/ 168496 h 1006487"/>
              <a:gd name="connsiteX0" fmla="*/ 0 w 1332245"/>
              <a:gd name="connsiteY0" fmla="*/ 168496 h 1006487"/>
              <a:gd name="connsiteX1" fmla="*/ 829002 w 1332245"/>
              <a:gd name="connsiteY1" fmla="*/ 168496 h 1006487"/>
              <a:gd name="connsiteX2" fmla="*/ 829002 w 1332245"/>
              <a:gd name="connsiteY2" fmla="*/ 0 h 1006487"/>
              <a:gd name="connsiteX3" fmla="*/ 1332245 w 1332245"/>
              <a:gd name="connsiteY3" fmla="*/ 503244 h 1006487"/>
              <a:gd name="connsiteX4" fmla="*/ 829002 w 1332245"/>
              <a:gd name="connsiteY4" fmla="*/ 1006487 h 1006487"/>
              <a:gd name="connsiteX5" fmla="*/ 829002 w 1332245"/>
              <a:gd name="connsiteY5" fmla="*/ 837991 h 1006487"/>
              <a:gd name="connsiteX6" fmla="*/ 0 w 1332245"/>
              <a:gd name="connsiteY6" fmla="*/ 837991 h 1006487"/>
              <a:gd name="connsiteX7" fmla="*/ 0 w 1332245"/>
              <a:gd name="connsiteY7" fmla="*/ 168496 h 10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245" h="1006487">
                <a:moveTo>
                  <a:pt x="0" y="168496"/>
                </a:moveTo>
                <a:lnTo>
                  <a:pt x="829002" y="168496"/>
                </a:lnTo>
                <a:lnTo>
                  <a:pt x="829002" y="0"/>
                </a:lnTo>
                <a:cubicBezTo>
                  <a:pt x="996750" y="167748"/>
                  <a:pt x="1176645" y="299385"/>
                  <a:pt x="1332245" y="503244"/>
                </a:cubicBezTo>
                <a:cubicBezTo>
                  <a:pt x="1184522" y="691129"/>
                  <a:pt x="996750" y="838739"/>
                  <a:pt x="829002" y="1006487"/>
                </a:cubicBezTo>
                <a:lnTo>
                  <a:pt x="829002" y="837991"/>
                </a:lnTo>
                <a:lnTo>
                  <a:pt x="0" y="837991"/>
                </a:lnTo>
                <a:lnTo>
                  <a:pt x="0" y="168496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+2,4 q/ha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784462" y="740680"/>
            <a:ext cx="5233098" cy="595579"/>
            <a:chOff x="215968" y="3923357"/>
            <a:chExt cx="3832927" cy="261839"/>
          </a:xfrm>
        </p:grpSpPr>
        <p:sp>
          <p:nvSpPr>
            <p:cNvPr id="23" name="ZoneTexte 22"/>
            <p:cNvSpPr txBox="1"/>
            <p:nvPr/>
          </p:nvSpPr>
          <p:spPr>
            <a:xfrm>
              <a:off x="215968" y="3923357"/>
              <a:ext cx="3832927" cy="1488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2200" b="1" spc="-90" dirty="0" smtClean="0">
                  <a:solidFill>
                    <a:srgbClr val="339933"/>
                  </a:solidFill>
                </a:rPr>
                <a:t>LES ATOUTS DE JUVENTUS</a:t>
              </a:r>
              <a:r>
                <a:rPr lang="fr-FR" sz="2200" b="1" spc="-90" baseline="30000" dirty="0" smtClean="0">
                  <a:solidFill>
                    <a:srgbClr val="339933"/>
                  </a:solidFill>
                </a:rPr>
                <a:t>®</a:t>
              </a:r>
              <a:r>
                <a:rPr lang="fr-FR" sz="2200" b="1" spc="-90" dirty="0" smtClean="0">
                  <a:solidFill>
                    <a:srgbClr val="339933"/>
                  </a:solidFill>
                </a:rPr>
                <a:t> + BRAVO</a:t>
              </a:r>
              <a:r>
                <a:rPr lang="fr-FR" sz="2200" b="1" spc="-90" baseline="30000" dirty="0" smtClean="0">
                  <a:solidFill>
                    <a:srgbClr val="339933"/>
                  </a:solidFill>
                </a:rPr>
                <a:t>®</a:t>
              </a:r>
              <a:r>
                <a:rPr lang="fr-FR" sz="2200" b="1" spc="-100" dirty="0" smtClean="0">
                  <a:solidFill>
                    <a:srgbClr val="339933"/>
                  </a:solidFill>
                </a:rPr>
                <a:t>...</a:t>
              </a:r>
              <a:endParaRPr lang="fr-FR" sz="2200" b="1" spc="-100" dirty="0">
                <a:solidFill>
                  <a:srgbClr val="339933"/>
                </a:solidFill>
              </a:endParaRP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215968" y="4113196"/>
              <a:ext cx="3384000" cy="72000"/>
              <a:chOff x="215968" y="4113196"/>
              <a:chExt cx="3384000" cy="7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51968" y="4131196"/>
                <a:ext cx="3348000" cy="36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33993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15968" y="4113196"/>
                <a:ext cx="72000" cy="72000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2411760" y="191683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339933"/>
                </a:solidFill>
              </a:rPr>
              <a:t>Référence efficacité </a:t>
            </a:r>
            <a:r>
              <a:rPr lang="fr-FR" sz="1600" dirty="0"/>
              <a:t>sur </a:t>
            </a:r>
            <a:r>
              <a:rPr lang="fr-FR" sz="1600" dirty="0" err="1" smtClean="0"/>
              <a:t>septoriose</a:t>
            </a:r>
            <a:r>
              <a:rPr lang="fr-FR" sz="1600" dirty="0" smtClean="0"/>
              <a:t> </a:t>
            </a:r>
            <a:r>
              <a:rPr lang="fr-FR" sz="1600" dirty="0"/>
              <a:t> </a:t>
            </a:r>
            <a:r>
              <a:rPr lang="fr-FR" sz="1200" dirty="0" smtClean="0"/>
              <a:t>(</a:t>
            </a:r>
            <a:r>
              <a:rPr lang="fr-FR" sz="1200" dirty="0" err="1" smtClean="0"/>
              <a:t>Préventivité</a:t>
            </a:r>
            <a:r>
              <a:rPr lang="fr-FR" sz="1200" dirty="0" smtClean="0"/>
              <a:t> </a:t>
            </a:r>
            <a:r>
              <a:rPr lang="fr-FR" sz="1200" dirty="0"/>
              <a:t>et </a:t>
            </a:r>
            <a:r>
              <a:rPr lang="fr-FR" sz="1200" dirty="0" err="1" smtClean="0"/>
              <a:t>curativité</a:t>
            </a:r>
            <a:r>
              <a:rPr lang="fr-FR" sz="1200" dirty="0" smtClean="0"/>
              <a:t>)</a:t>
            </a:r>
          </a:p>
          <a:p>
            <a:pPr marL="639763" lvl="1" indent="-182563">
              <a:buFont typeface="Wingdings" panose="05000000000000000000" pitchFamily="2" charset="2"/>
              <a:buChar char="§"/>
            </a:pPr>
            <a:r>
              <a:rPr lang="fr-FR" sz="1600" dirty="0" smtClean="0"/>
              <a:t>Une performance visible dans les essais 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11760" y="2708920"/>
            <a:ext cx="6702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339933"/>
                </a:solidFill>
              </a:rPr>
              <a:t>Gain de rendement </a:t>
            </a:r>
            <a:r>
              <a:rPr lang="fr-FR" sz="1600" b="1" dirty="0" smtClean="0">
                <a:solidFill>
                  <a:srgbClr val="339933"/>
                </a:solidFill>
              </a:rPr>
              <a:t/>
            </a:r>
            <a:br>
              <a:rPr lang="fr-FR" sz="1600" b="1" dirty="0" smtClean="0">
                <a:solidFill>
                  <a:srgbClr val="339933"/>
                </a:solidFill>
              </a:rPr>
            </a:br>
            <a:r>
              <a:rPr lang="fr-FR" sz="1600" dirty="0" smtClean="0"/>
              <a:t>par rapport à la Réf. 31  </a:t>
            </a:r>
            <a:r>
              <a:rPr lang="fr-FR" sz="1600" dirty="0"/>
              <a:t>T1 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577" y="4987270"/>
            <a:ext cx="6609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339933"/>
                </a:solidFill>
              </a:rPr>
              <a:t>Facile à intégrer </a:t>
            </a:r>
            <a:r>
              <a:rPr lang="fr-FR" sz="1600" dirty="0"/>
              <a:t>dans les programmes :</a:t>
            </a:r>
          </a:p>
          <a:p>
            <a:pPr marL="449263" lvl="1" indent="-182563">
              <a:buFont typeface="Arial" panose="020B0604020202020204" pitchFamily="34" charset="0"/>
              <a:buChar char="•"/>
            </a:pPr>
            <a:r>
              <a:rPr lang="fr-FR" sz="1600" dirty="0" smtClean="0"/>
              <a:t>Alternance </a:t>
            </a:r>
            <a:r>
              <a:rPr lang="fr-FR" sz="1600" dirty="0"/>
              <a:t>des modes d’action</a:t>
            </a:r>
          </a:p>
          <a:p>
            <a:pPr marL="449263" lvl="1" indent="-182563">
              <a:buFont typeface="Arial" panose="020B0604020202020204" pitchFamily="34" charset="0"/>
              <a:buChar char="•"/>
            </a:pPr>
            <a:r>
              <a:rPr lang="fr-FR" sz="1600" dirty="0" smtClean="0"/>
              <a:t>Souple </a:t>
            </a:r>
            <a:r>
              <a:rPr lang="fr-FR" sz="1600" dirty="0"/>
              <a:t>à doser et </a:t>
            </a:r>
            <a:r>
              <a:rPr lang="fr-FR" sz="1600" dirty="0" smtClean="0"/>
              <a:t>positionner </a:t>
            </a:r>
            <a:endParaRPr lang="fr-FR" sz="1200" dirty="0"/>
          </a:p>
        </p:txBody>
      </p:sp>
      <p:sp>
        <p:nvSpPr>
          <p:cNvPr id="31" name="Rectangle 30"/>
          <p:cNvSpPr/>
          <p:nvPr/>
        </p:nvSpPr>
        <p:spPr>
          <a:xfrm>
            <a:off x="2458466" y="3573016"/>
            <a:ext cx="6609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339933"/>
                </a:solidFill>
              </a:rPr>
              <a:t>Efficacité rouille jaune  </a:t>
            </a:r>
            <a:r>
              <a:rPr lang="fr-FR" sz="1600" dirty="0" smtClean="0"/>
              <a:t>du niveau de la réf. 31</a:t>
            </a:r>
            <a:endParaRPr lang="fr-FR" sz="1600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91589"/>
            <a:ext cx="1728192" cy="2161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3061">
            <a:off x="6011128" y="4539052"/>
            <a:ext cx="2956071" cy="208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55576" y="4202648"/>
            <a:ext cx="6609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339933"/>
                </a:solidFill>
              </a:rPr>
              <a:t>Positionnement technico-économique </a:t>
            </a:r>
            <a:br>
              <a:rPr lang="fr-FR" sz="1600" b="1" dirty="0" smtClean="0">
                <a:solidFill>
                  <a:srgbClr val="339933"/>
                </a:solidFill>
              </a:rPr>
            </a:br>
            <a:r>
              <a:rPr lang="fr-FR" sz="1600" dirty="0" smtClean="0"/>
              <a:t>à moins de 30€/ha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754370" y="5874434"/>
            <a:ext cx="6609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339933"/>
                </a:solidFill>
              </a:rPr>
              <a:t>La sécurité des marques originales</a:t>
            </a:r>
            <a:br>
              <a:rPr lang="fr-FR" sz="1600" b="1" dirty="0" smtClean="0">
                <a:solidFill>
                  <a:srgbClr val="339933"/>
                </a:solidFill>
              </a:rPr>
            </a:b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5508104" y="3311406"/>
            <a:ext cx="1801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35 essais 2013 à 2015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748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3638" y="1964415"/>
            <a:ext cx="8377678" cy="211265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Wingdings" panose="05000000000000000000" pitchFamily="2" charset="2"/>
              <a:buChar char="n"/>
              <a:tabLst>
                <a:tab pos="2698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4625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Wingdings 2" panose="05020102010507070707" pitchFamily="18" charset="2"/>
              <a:buChar char=""/>
              <a:tabLst>
                <a:tab pos="5397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174625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Arial" panose="020B0604020202020204" pitchFamily="34" charset="0"/>
              <a:buChar char="-"/>
              <a:tabLst>
                <a:tab pos="9842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2563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342900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sz="2000" b="1" dirty="0" smtClean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Répond </a:t>
            </a:r>
            <a:r>
              <a:rPr lang="fr-FR" sz="2000" b="1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au besoin de revisiter le </a:t>
            </a:r>
            <a:r>
              <a:rPr lang="fr-FR" sz="2000" b="1" dirty="0" err="1" smtClean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T1</a:t>
            </a:r>
            <a:endParaRPr lang="fr-FR" sz="2000" b="1" dirty="0">
              <a:solidFill>
                <a:srgbClr val="006600"/>
              </a:solidFill>
              <a:cs typeface="Arial" charset="0"/>
              <a:sym typeface="Wingdings" pitchFamily="2" charset="2"/>
            </a:endParaRPr>
          </a:p>
          <a:p>
            <a:pPr lvl="1">
              <a:spcBef>
                <a:spcPts val="300"/>
              </a:spcBef>
              <a:spcAft>
                <a:spcPts val="400"/>
              </a:spcAft>
            </a:pPr>
            <a:r>
              <a:rPr lang="fr-FR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Alternative au </a:t>
            </a:r>
            <a:r>
              <a:rPr lang="fr-FR" dirty="0" err="1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cyproconazole</a:t>
            </a:r>
            <a:r>
              <a:rPr lang="fr-FR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(45% des ha blés T1 2015)</a:t>
            </a:r>
          </a:p>
          <a:p>
            <a:pPr lvl="1">
              <a:spcBef>
                <a:spcPts val="300"/>
              </a:spcBef>
              <a:spcAft>
                <a:spcPts val="400"/>
              </a:spcAft>
            </a:pPr>
            <a:r>
              <a:rPr lang="fr-FR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Anticipation </a:t>
            </a:r>
            <a:r>
              <a:rPr lang="fr-FR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à des besoins </a:t>
            </a:r>
            <a:r>
              <a:rPr lang="fr-FR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d’alternance</a:t>
            </a:r>
          </a:p>
          <a:p>
            <a:pPr lvl="1">
              <a:spcBef>
                <a:spcPts val="300"/>
              </a:spcBef>
              <a:spcAft>
                <a:spcPts val="400"/>
              </a:spcAft>
            </a:pPr>
            <a:endParaRPr lang="fr-FR" dirty="0">
              <a:solidFill>
                <a:prstClr val="black"/>
              </a:solidFill>
              <a:cs typeface="Arial" charset="0"/>
              <a:sym typeface="Wingdings" pitchFamily="2" charset="2"/>
            </a:endParaRPr>
          </a:p>
          <a:p>
            <a:pPr marL="438150" indent="-342900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sz="2000" b="1" dirty="0" smtClean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Véritable solution technique</a:t>
            </a:r>
          </a:p>
          <a:p>
            <a:pPr marL="438150" indent="-342900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</a:pPr>
            <a:endParaRPr lang="fr-FR" sz="2000" b="1" dirty="0" smtClean="0">
              <a:solidFill>
                <a:srgbClr val="C00000"/>
              </a:solidFill>
              <a:cs typeface="Arial" charset="0"/>
              <a:sym typeface="Wingdings" pitchFamily="2" charset="2"/>
            </a:endParaRPr>
          </a:p>
          <a:p>
            <a:pPr marL="438150" indent="-342900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sz="2000" b="1" dirty="0" smtClean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Une </a:t>
            </a:r>
            <a:r>
              <a:rPr lang="fr-FR" sz="2000" b="1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offre de différenciation et de </a:t>
            </a:r>
            <a:r>
              <a:rPr lang="fr-FR" sz="2000" b="1" dirty="0" smtClean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segmentation</a:t>
            </a:r>
          </a:p>
          <a:p>
            <a:pPr marL="438150" indent="-342900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</a:pPr>
            <a:endParaRPr lang="fr-FR" sz="2000" b="1" dirty="0">
              <a:solidFill>
                <a:srgbClr val="C00000"/>
              </a:solidFill>
              <a:cs typeface="Arial" charset="0"/>
              <a:sym typeface="Wingdings" pitchFamily="2" charset="2"/>
            </a:endParaRPr>
          </a:p>
          <a:p>
            <a:pPr marL="365125" lvl="1" indent="0">
              <a:spcBef>
                <a:spcPts val="300"/>
              </a:spcBef>
              <a:spcAft>
                <a:spcPts val="400"/>
              </a:spcAft>
              <a:buNone/>
            </a:pPr>
            <a:r>
              <a:rPr lang="fr-FR" sz="2000" b="1" dirty="0" smtClean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 Une prise en main des arguments de vente </a:t>
            </a:r>
            <a:r>
              <a:rPr lang="fr-FR" sz="2000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/>
            </a:r>
            <a:br>
              <a:rPr lang="fr-FR" sz="2000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</a:br>
            <a:r>
              <a:rPr lang="fr-FR" dirty="0" smtClean="0">
                <a:cs typeface="Arial" charset="0"/>
                <a:sym typeface="Wingdings" pitchFamily="2" charset="2"/>
              </a:rPr>
              <a:t>par vos équipes au travers d’un </a:t>
            </a:r>
            <a:r>
              <a:rPr lang="fr-FR" b="1" dirty="0" smtClean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ADV personnalisable </a:t>
            </a:r>
            <a:r>
              <a:rPr lang="fr-FR" dirty="0" smtClean="0">
                <a:cs typeface="Arial" charset="0"/>
                <a:sym typeface="Wingdings" pitchFamily="2" charset="2"/>
              </a:rPr>
              <a:t/>
            </a:r>
            <a:br>
              <a:rPr lang="fr-FR" dirty="0" smtClean="0">
                <a:cs typeface="Arial" charset="0"/>
                <a:sym typeface="Wingdings" pitchFamily="2" charset="2"/>
              </a:rPr>
            </a:br>
            <a:r>
              <a:rPr lang="fr-FR" dirty="0" smtClean="0">
                <a:cs typeface="Arial" charset="0"/>
                <a:sym typeface="Wingdings" pitchFamily="2" charset="2"/>
              </a:rPr>
              <a:t>avec votre interlocuteur BASF</a:t>
            </a:r>
            <a:r>
              <a:rPr lang="fr-FR" sz="2000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/>
            </a:r>
            <a:br>
              <a:rPr lang="fr-FR" sz="2000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</a:br>
            <a:endParaRPr lang="fr-FR" sz="1400" b="1" dirty="0" smtClean="0">
              <a:solidFill>
                <a:srgbClr val="C00000"/>
              </a:solidFill>
              <a:cs typeface="Arial" charset="0"/>
              <a:sym typeface="Wingdings" pitchFamily="2" charset="2"/>
            </a:endParaRPr>
          </a:p>
          <a:p>
            <a:pPr lvl="3">
              <a:spcBef>
                <a:spcPts val="300"/>
              </a:spcBef>
              <a:spcAft>
                <a:spcPts val="400"/>
              </a:spcAft>
            </a:pPr>
            <a:endParaRPr lang="fr-FR" dirty="0" smtClean="0">
              <a:solidFill>
                <a:prstClr val="black"/>
              </a:solidFill>
              <a:cs typeface="Arial" charset="0"/>
              <a:sym typeface="Wingdings" pitchFamily="2" charset="2"/>
            </a:endParaRPr>
          </a:p>
          <a:p>
            <a:pPr marL="365125" lvl="1" indent="0">
              <a:spcBef>
                <a:spcPts val="300"/>
              </a:spcBef>
              <a:spcAft>
                <a:spcPts val="400"/>
              </a:spcAft>
              <a:buFont typeface="Wingdings 2" panose="05020102010507070707" pitchFamily="18" charset="2"/>
              <a:buNone/>
            </a:pPr>
            <a:r>
              <a:rPr lang="fr-FR" dirty="0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  <a:t/>
            </a:r>
            <a:br>
              <a:rPr lang="fr-FR" dirty="0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</a:br>
            <a:endParaRPr lang="fr-FR" dirty="0" smtClean="0">
              <a:solidFill>
                <a:prstClr val="black"/>
              </a:solidFill>
              <a:cs typeface="Arial" charset="0"/>
              <a:sym typeface="Wingdings 3" pitchFamily="18" charset="2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784462" y="802481"/>
            <a:ext cx="4620178" cy="538287"/>
            <a:chOff x="215968" y="3947363"/>
            <a:chExt cx="3384000" cy="237833"/>
          </a:xfrm>
        </p:grpSpPr>
        <p:sp>
          <p:nvSpPr>
            <p:cNvPr id="18" name="ZoneTexte 17"/>
            <p:cNvSpPr txBox="1"/>
            <p:nvPr/>
          </p:nvSpPr>
          <p:spPr>
            <a:xfrm>
              <a:off x="215968" y="3947363"/>
              <a:ext cx="2163354" cy="13150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2200" b="1" spc="-90" dirty="0" smtClean="0">
                  <a:solidFill>
                    <a:srgbClr val="339933"/>
                  </a:solidFill>
                </a:rPr>
                <a:t>L’INTERÊT DE L’OFFRE</a:t>
              </a:r>
              <a:endParaRPr lang="fr-FR" sz="2200" b="1" spc="-100" dirty="0">
                <a:solidFill>
                  <a:srgbClr val="339933"/>
                </a:solidFill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215968" y="4113196"/>
              <a:ext cx="3384000" cy="72000"/>
              <a:chOff x="215968" y="4113196"/>
              <a:chExt cx="3384000" cy="72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51968" y="4131196"/>
                <a:ext cx="3348000" cy="36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33993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5968" y="4113196"/>
                <a:ext cx="72000" cy="72000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0"/>
              </a:p>
            </p:txBody>
          </p:sp>
        </p:grp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3334">
            <a:off x="6655634" y="4103217"/>
            <a:ext cx="2266532" cy="161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1434">
            <a:off x="7044224" y="5035148"/>
            <a:ext cx="2145223" cy="149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1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0530"/>
          <a:stretch/>
        </p:blipFill>
        <p:spPr>
          <a:xfrm>
            <a:off x="6233184" y="5144051"/>
            <a:ext cx="1955920" cy="1525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9128" y="4035475"/>
            <a:ext cx="26710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12" lvl="1" algn="ctr" defTabSz="914224">
              <a:spcBef>
                <a:spcPts val="300"/>
              </a:spcBef>
              <a:spcAft>
                <a:spcPts val="400"/>
              </a:spcAft>
            </a:pPr>
            <a:r>
              <a:rPr lang="fr-FR" b="1" dirty="0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  <a:t/>
            </a:r>
            <a:br>
              <a:rPr lang="fr-FR" b="1" dirty="0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</a:br>
            <a:r>
              <a:rPr lang="fr-FR" b="1" dirty="0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  <a:t> </a:t>
            </a:r>
            <a:br>
              <a:rPr lang="fr-FR" b="1" dirty="0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</a:br>
            <a:r>
              <a:rPr lang="fr-FR" sz="1600" b="1" dirty="0" err="1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  <a:t>StampPack</a:t>
            </a:r>
            <a:r>
              <a:rPr lang="fr-FR" sz="1600" b="1" dirty="0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  <a:t> 10 </a:t>
            </a:r>
            <a:r>
              <a:rPr lang="fr-FR" sz="1600" b="1" dirty="0">
                <a:solidFill>
                  <a:prstClr val="black"/>
                </a:solidFill>
                <a:cs typeface="Arial" charset="0"/>
                <a:sym typeface="Wingdings 3" pitchFamily="18" charset="2"/>
              </a:rPr>
              <a:t>+ </a:t>
            </a:r>
            <a:r>
              <a:rPr lang="fr-FR" sz="1600" b="1" dirty="0" smtClean="0">
                <a:solidFill>
                  <a:prstClr val="black"/>
                </a:solidFill>
                <a:cs typeface="Arial" charset="0"/>
                <a:sym typeface="Wingdings 3" pitchFamily="18" charset="2"/>
              </a:rPr>
              <a:t>10</a:t>
            </a:r>
            <a:endParaRPr lang="fr-FR" sz="1600" b="1" dirty="0">
              <a:solidFill>
                <a:prstClr val="black"/>
              </a:solidFill>
              <a:cs typeface="Arial" charset="0"/>
              <a:sym typeface="Wingdings 3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9288" y="4495473"/>
            <a:ext cx="2252726" cy="216023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4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330" y="5059882"/>
            <a:ext cx="1008196" cy="13689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57" y="4927521"/>
            <a:ext cx="1085182" cy="16338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8516">
            <a:off x="7439081" y="4019048"/>
            <a:ext cx="1561815" cy="1216413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6174250" y="5059883"/>
            <a:ext cx="579279" cy="343694"/>
          </a:xfrm>
          <a:prstGeom prst="straightConnector1">
            <a:avLst/>
          </a:prstGeom>
          <a:ln w="38100">
            <a:solidFill>
              <a:srgbClr val="F798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4354131"/>
            <a:ext cx="1346383" cy="893817"/>
          </a:xfrm>
          <a:prstGeom prst="ellipse">
            <a:avLst/>
          </a:prstGeom>
          <a:ln>
            <a:noFill/>
          </a:ln>
          <a:effectLst/>
        </p:spPr>
      </p:pic>
      <p:grpSp>
        <p:nvGrpSpPr>
          <p:cNvPr id="12" name="Groupe 11"/>
          <p:cNvGrpSpPr/>
          <p:nvPr/>
        </p:nvGrpSpPr>
        <p:grpSpPr>
          <a:xfrm>
            <a:off x="1784462" y="802481"/>
            <a:ext cx="4620178" cy="538287"/>
            <a:chOff x="215968" y="3947363"/>
            <a:chExt cx="3384000" cy="237833"/>
          </a:xfrm>
        </p:grpSpPr>
        <p:sp>
          <p:nvSpPr>
            <p:cNvPr id="13" name="ZoneTexte 12"/>
            <p:cNvSpPr txBox="1"/>
            <p:nvPr/>
          </p:nvSpPr>
          <p:spPr>
            <a:xfrm>
              <a:off x="215968" y="3947363"/>
              <a:ext cx="2923844" cy="149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2200" b="1" spc="-90" dirty="0" smtClean="0">
                  <a:solidFill>
                    <a:srgbClr val="339933"/>
                  </a:solidFill>
                </a:rPr>
                <a:t>POSITIONNEMENT DE L’OFFRE</a:t>
              </a:r>
              <a:endParaRPr lang="fr-FR" sz="2200" b="1" spc="-100" dirty="0">
                <a:solidFill>
                  <a:srgbClr val="339933"/>
                </a:solidFill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215968" y="4113196"/>
              <a:ext cx="3384000" cy="72000"/>
              <a:chOff x="215968" y="4113196"/>
              <a:chExt cx="3384000" cy="7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51968" y="4131196"/>
                <a:ext cx="3348000" cy="36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33993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5968" y="4113196"/>
                <a:ext cx="72000" cy="72000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0"/>
              </a:p>
            </p:txBody>
          </p:sp>
        </p:grpSp>
      </p:grp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179512" y="1700808"/>
            <a:ext cx="8568952" cy="1346112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Wingdings" panose="05000000000000000000" pitchFamily="2" charset="2"/>
              <a:buChar char="n"/>
              <a:tabLst>
                <a:tab pos="2698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4625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Wingdings 2" panose="05020102010507070707" pitchFamily="18" charset="2"/>
              <a:buChar char=""/>
              <a:tabLst>
                <a:tab pos="5397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174625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Arial" panose="020B0604020202020204" pitchFamily="34" charset="0"/>
              <a:buChar char="-"/>
              <a:tabLst>
                <a:tab pos="9842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2563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3950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Composition : </a:t>
            </a:r>
          </a:p>
          <a:p>
            <a:pPr lvl="1"/>
            <a:r>
              <a:rPr lang="fr-FR" sz="1600" dirty="0">
                <a:latin typeface="Arial" pitchFamily="34" charset="0"/>
                <a:cs typeface="Arial" pitchFamily="34" charset="0"/>
              </a:rPr>
              <a:t>90 g/L metconazole + 500 g/L  chlorothalonil</a:t>
            </a:r>
          </a:p>
          <a:p>
            <a:pPr lvl="1"/>
            <a:endParaRPr lang="fr-FR" sz="1200" dirty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Positionnement technique :  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T1 : 0,8 + 0,8 à 1 + 1 contre </a:t>
            </a:r>
            <a:r>
              <a:rPr lang="fr-FR" dirty="0" err="1" smtClean="0">
                <a:solidFill>
                  <a:srgbClr val="000000"/>
                </a:solidFill>
              </a:rPr>
              <a:t>septoriose</a:t>
            </a:r>
            <a:r>
              <a:rPr lang="fr-FR" dirty="0" smtClean="0">
                <a:solidFill>
                  <a:srgbClr val="000000"/>
                </a:solidFill>
              </a:rPr>
              <a:t> &amp; rouilles</a:t>
            </a:r>
          </a:p>
          <a:p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Prix U conseillé : </a:t>
            </a:r>
            <a:r>
              <a:rPr lang="fr-FR" sz="2000" dirty="0" smtClean="0">
                <a:solidFill>
                  <a:srgbClr val="000000"/>
                </a:solidFill>
              </a:rPr>
              <a:t>450 €/pk </a:t>
            </a:r>
            <a:r>
              <a:rPr lang="fr-FR" sz="1600" dirty="0" smtClean="0">
                <a:solidFill>
                  <a:srgbClr val="000000"/>
                </a:solidFill>
              </a:rPr>
              <a:t>(RPD incluse)</a:t>
            </a:r>
            <a:br>
              <a:rPr lang="fr-FR" sz="1600" dirty="0" smtClean="0">
                <a:solidFill>
                  <a:srgbClr val="000000"/>
                </a:solidFill>
              </a:rPr>
            </a:br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Segment ciblé : 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</a:rPr>
              <a:t>Montaison </a:t>
            </a:r>
          </a:p>
          <a:p>
            <a:pPr lvl="1"/>
            <a:endParaRPr lang="fr-F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984451680"/>
              </p:ext>
            </p:extLst>
          </p:nvPr>
        </p:nvGraphicFramePr>
        <p:xfrm>
          <a:off x="0" y="1665288"/>
          <a:ext cx="417671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Espace réservé du 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195257"/>
              </p:ext>
            </p:extLst>
          </p:nvPr>
        </p:nvGraphicFramePr>
        <p:xfrm>
          <a:off x="4752020" y="1664804"/>
          <a:ext cx="417671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63720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Juventus + Bravo : solution T1 performante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3" name="Flèche vers le haut 2"/>
          <p:cNvSpPr/>
          <p:nvPr/>
        </p:nvSpPr>
        <p:spPr>
          <a:xfrm>
            <a:off x="3311860" y="2357543"/>
            <a:ext cx="1188132" cy="936104"/>
          </a:xfrm>
          <a:prstGeom prst="upArrow">
            <a:avLst>
              <a:gd name="adj1" fmla="val 100000"/>
              <a:gd name="adj2" fmla="val 2799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fr-FR" sz="2800" dirty="0" smtClean="0">
                <a:solidFill>
                  <a:srgbClr val="000000"/>
                </a:solidFill>
              </a:rPr>
              <a:t>+ 2,4 </a:t>
            </a:r>
            <a:r>
              <a:rPr lang="fr-FR" sz="1400" dirty="0" smtClean="0">
                <a:solidFill>
                  <a:srgbClr val="000000"/>
                </a:solidFill>
              </a:rPr>
              <a:t>q/ha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55482" y="585169"/>
            <a:ext cx="6984776" cy="5082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Juventus</a:t>
            </a:r>
            <a:r>
              <a:rPr lang="fr-FR" sz="2400" b="1" baseline="30000" dirty="0" smtClean="0">
                <a:solidFill>
                  <a:schemeClr val="tx1"/>
                </a:solidFill>
              </a:rPr>
              <a:t>®</a:t>
            </a:r>
            <a:r>
              <a:rPr lang="fr-FR" sz="2400" dirty="0" smtClean="0">
                <a:solidFill>
                  <a:schemeClr val="tx1"/>
                </a:solidFill>
              </a:rPr>
              <a:t> + Bravo</a:t>
            </a:r>
            <a:r>
              <a:rPr lang="fr-FR" sz="2400" b="1" baseline="30000" dirty="0" smtClean="0">
                <a:solidFill>
                  <a:schemeClr val="tx1"/>
                </a:solidFill>
              </a:rPr>
              <a:t>®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La référence sur le T1</a:t>
            </a:r>
          </a:p>
        </p:txBody>
      </p:sp>
    </p:spTree>
    <p:extLst>
      <p:ext uri="{BB962C8B-B14F-4D97-AF65-F5344CB8AC3E}">
        <p14:creationId xmlns:p14="http://schemas.microsoft.com/office/powerpoint/2010/main" val="20038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10" grpId="0">
        <p:bldSub>
          <a:bldChart bld="series"/>
        </p:bldSub>
      </p:bldGraphic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77033" y="1772816"/>
            <a:ext cx="8543439" cy="4968552"/>
          </a:xfrm>
          <a:prstGeom prst="rect">
            <a:avLst/>
          </a:prstGeom>
          <a:solidFill>
            <a:srgbClr val="DA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1814760" y="880802"/>
            <a:ext cx="5607113" cy="458476"/>
            <a:chOff x="212441" y="4102769"/>
            <a:chExt cx="4106872" cy="172760"/>
          </a:xfrm>
        </p:grpSpPr>
        <p:sp>
          <p:nvSpPr>
            <p:cNvPr id="23" name="ZoneTexte 22"/>
            <p:cNvSpPr txBox="1"/>
            <p:nvPr/>
          </p:nvSpPr>
          <p:spPr>
            <a:xfrm>
              <a:off x="212441" y="4102769"/>
              <a:ext cx="4106872" cy="1275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2200" b="1" spc="-90" dirty="0" smtClean="0">
                  <a:solidFill>
                    <a:srgbClr val="339933"/>
                  </a:solidFill>
                </a:rPr>
                <a:t>L’association </a:t>
              </a:r>
              <a:r>
                <a:rPr lang="fr-FR" sz="2200" b="1" spc="-90" dirty="0" err="1" smtClean="0">
                  <a:solidFill>
                    <a:srgbClr val="339933"/>
                  </a:solidFill>
                </a:rPr>
                <a:t>triazole</a:t>
              </a:r>
              <a:r>
                <a:rPr lang="fr-FR" sz="2200" b="1" spc="-90" dirty="0" smtClean="0">
                  <a:solidFill>
                    <a:srgbClr val="339933"/>
                  </a:solidFill>
                </a:rPr>
                <a:t> performante + </a:t>
              </a:r>
              <a:r>
                <a:rPr lang="fr-FR" sz="2200" b="1" spc="-90" dirty="0" err="1" smtClean="0">
                  <a:solidFill>
                    <a:srgbClr val="339933"/>
                  </a:solidFill>
                </a:rPr>
                <a:t>multisite</a:t>
              </a:r>
              <a:r>
                <a:rPr lang="fr-FR" sz="2200" b="1" spc="-90" dirty="0" smtClean="0">
                  <a:solidFill>
                    <a:srgbClr val="339933"/>
                  </a:solidFill>
                </a:rPr>
                <a:t> </a:t>
              </a: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212441" y="4234827"/>
              <a:ext cx="3384000" cy="40702"/>
              <a:chOff x="212441" y="4234827"/>
              <a:chExt cx="3384000" cy="40702"/>
            </a:xfrm>
          </p:grpSpPr>
          <p:sp>
            <p:nvSpPr>
              <p:cNvPr id="25" name="Rectangle 24"/>
              <p:cNvSpPr/>
              <p:nvPr/>
            </p:nvSpPr>
            <p:spPr>
              <a:xfrm flipV="1">
                <a:off x="248441" y="4248960"/>
                <a:ext cx="3348000" cy="1722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33993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2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12441" y="4234827"/>
                <a:ext cx="36000" cy="40702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200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323528" y="19168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fr-FR" sz="1600" b="1" dirty="0" err="1" smtClean="0">
                <a:solidFill>
                  <a:srgbClr val="339933"/>
                </a:solidFill>
              </a:rPr>
              <a:t>Metconazole</a:t>
            </a:r>
            <a:r>
              <a:rPr lang="fr-FR" sz="1600" b="1" dirty="0" smtClean="0">
                <a:solidFill>
                  <a:srgbClr val="339933"/>
                </a:solidFill>
              </a:rPr>
              <a:t> </a:t>
            </a:r>
            <a:r>
              <a:rPr lang="fr-FR" sz="1600" dirty="0" smtClean="0"/>
              <a:t>: l’un des meilleurs </a:t>
            </a:r>
            <a:r>
              <a:rPr lang="fr-FR" sz="1600" dirty="0" err="1" smtClean="0"/>
              <a:t>triazoles</a:t>
            </a:r>
            <a:r>
              <a:rPr lang="fr-FR" sz="1600" dirty="0" smtClean="0"/>
              <a:t> ; une efficacité </a:t>
            </a:r>
            <a:r>
              <a:rPr lang="fr-FR" sz="1600" dirty="0" err="1" smtClean="0"/>
              <a:t>septoriose</a:t>
            </a:r>
            <a:r>
              <a:rPr lang="fr-FR" sz="1600" dirty="0" smtClean="0"/>
              <a:t> remarquée en 2015 ! Protection préventive et curative au plus haut niveau</a:t>
            </a:r>
            <a:endParaRPr lang="fr-FR" sz="1600" dirty="0"/>
          </a:p>
        </p:txBody>
      </p:sp>
      <p:sp>
        <p:nvSpPr>
          <p:cNvPr id="29" name="Rectangle 28"/>
          <p:cNvSpPr/>
          <p:nvPr/>
        </p:nvSpPr>
        <p:spPr>
          <a:xfrm>
            <a:off x="323528" y="29969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fr-FR" sz="1600" b="1" dirty="0" err="1" smtClean="0">
                <a:solidFill>
                  <a:srgbClr val="339933"/>
                </a:solidFill>
              </a:rPr>
              <a:t>Chlorothalonil</a:t>
            </a:r>
            <a:r>
              <a:rPr lang="fr-FR" sz="1600" b="1" dirty="0" smtClean="0">
                <a:solidFill>
                  <a:srgbClr val="339933"/>
                </a:solidFill>
              </a:rPr>
              <a:t> </a:t>
            </a:r>
            <a:r>
              <a:rPr lang="fr-FR" sz="1600" dirty="0" smtClean="0"/>
              <a:t>: </a:t>
            </a:r>
            <a:r>
              <a:rPr lang="fr-FR" sz="1600" dirty="0" err="1" smtClean="0"/>
              <a:t>multisite</a:t>
            </a:r>
            <a:r>
              <a:rPr lang="fr-FR" sz="1600" dirty="0" smtClean="0"/>
              <a:t> de surface pour une protection préventive complémentaire et une diversification des modes d’action  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683568" y="2473151"/>
            <a:ext cx="8136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39933"/>
                </a:solidFill>
              </a:rPr>
              <a:t>Juventus® : </a:t>
            </a:r>
            <a:r>
              <a:rPr lang="fr-FR" sz="1400" dirty="0" smtClean="0"/>
              <a:t>le </a:t>
            </a:r>
            <a:r>
              <a:rPr lang="fr-FR" sz="1400" dirty="0" err="1" smtClean="0"/>
              <a:t>metconazole</a:t>
            </a:r>
            <a:r>
              <a:rPr lang="fr-FR" sz="1400" dirty="0" smtClean="0"/>
              <a:t> BASF vendu en </a:t>
            </a:r>
            <a:r>
              <a:rPr lang="fr-FR" sz="1400" dirty="0" err="1" smtClean="0"/>
              <a:t>Ecopacks</a:t>
            </a:r>
            <a:r>
              <a:rPr lang="fr-FR" sz="1400" dirty="0" smtClean="0"/>
              <a:t>, apprécié et plébiscité par les utilisateurs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683568" y="3683933"/>
            <a:ext cx="6260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39933"/>
                </a:solidFill>
              </a:rPr>
              <a:t>Bravo® : </a:t>
            </a:r>
            <a:r>
              <a:rPr lang="fr-FR" sz="1400" dirty="0" smtClean="0"/>
              <a:t>le </a:t>
            </a:r>
            <a:r>
              <a:rPr lang="fr-FR" sz="1400" dirty="0" err="1" smtClean="0"/>
              <a:t>chorothalonil</a:t>
            </a:r>
            <a:r>
              <a:rPr lang="fr-FR" sz="1400" dirty="0" smtClean="0"/>
              <a:t> original 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 rot="21442273">
            <a:off x="2596858" y="4044000"/>
            <a:ext cx="5077077" cy="2154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fr-FR" dirty="0"/>
              <a:t>Extrait note commune Janvier 2015 – </a:t>
            </a:r>
            <a:r>
              <a:rPr lang="fr-FR" dirty="0" err="1"/>
              <a:t>Arvalis</a:t>
            </a:r>
            <a:r>
              <a:rPr lang="fr-FR" dirty="0"/>
              <a:t> Institut du végétal, INRA, ANSES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</a:rPr>
              <a:t> Malgré une érosion de l’activité de tous les </a:t>
            </a:r>
            <a:r>
              <a:rPr lang="fr-FR" sz="1600" i="1" dirty="0" err="1">
                <a:solidFill>
                  <a:schemeClr val="accent1">
                    <a:lumMod val="75000"/>
                  </a:schemeClr>
                </a:solidFill>
              </a:rPr>
              <a:t>triazoles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</a:rPr>
              <a:t> au champ, </a:t>
            </a: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</a:rPr>
              <a:t>l’</a:t>
            </a:r>
            <a:r>
              <a:rPr lang="fr-FR" sz="1600" b="1" i="1" dirty="0" err="1">
                <a:solidFill>
                  <a:schemeClr val="accent1">
                    <a:lumMod val="75000"/>
                  </a:schemeClr>
                </a:solidFill>
              </a:rPr>
              <a:t>époxiconazole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</a:rPr>
              <a:t>, le </a:t>
            </a:r>
            <a:r>
              <a:rPr lang="fr-FR" sz="1600" i="1" dirty="0" err="1">
                <a:solidFill>
                  <a:schemeClr val="accent1">
                    <a:lumMod val="75000"/>
                  </a:schemeClr>
                </a:solidFill>
              </a:rPr>
              <a:t>prothioconazole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</a:rPr>
              <a:t> et le </a:t>
            </a:r>
            <a:r>
              <a:rPr lang="fr-FR" b="1" i="1" dirty="0" err="1">
                <a:solidFill>
                  <a:srgbClr val="00B050"/>
                </a:solidFill>
              </a:rPr>
              <a:t>metconazole</a:t>
            </a: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</a:rPr>
              <a:t>demeurent les plus efficaces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. »  « 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</a:rPr>
              <a:t>l’introduction du </a:t>
            </a:r>
            <a:r>
              <a:rPr lang="fr-FR" sz="1600" i="1" dirty="0" err="1">
                <a:solidFill>
                  <a:schemeClr val="accent1">
                    <a:lumMod val="75000"/>
                  </a:schemeClr>
                </a:solidFill>
              </a:rPr>
              <a:t>chlorothalonil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</a:rPr>
              <a:t> dans les programmes de traitement est recommandée dès le premier 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traitement » 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103280" cy="1143000"/>
          </a:xfrm>
        </p:spPr>
        <p:txBody>
          <a:bodyPr/>
          <a:lstStyle/>
          <a:p>
            <a:r>
              <a:rPr lang="fr-FR" dirty="0" smtClean="0"/>
              <a:t>Juventus</a:t>
            </a:r>
            <a:r>
              <a:rPr lang="fr-FR" sz="2800" b="1" baseline="30000" dirty="0" smtClean="0"/>
              <a:t>®</a:t>
            </a:r>
            <a:r>
              <a:rPr lang="fr-FR" dirty="0" smtClean="0"/>
              <a:t> + Bravo</a:t>
            </a:r>
            <a:r>
              <a:rPr lang="fr-FR" sz="2800" b="1" baseline="30000" dirty="0" smtClean="0"/>
              <a:t>®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autre regard sur la performance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22" y="2687300"/>
            <a:ext cx="1679507" cy="11917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87300"/>
            <a:ext cx="1679507" cy="1165862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238779" y="1599594"/>
            <a:ext cx="5004541" cy="377608"/>
            <a:chOff x="215968" y="1840382"/>
            <a:chExt cx="3384000" cy="248774"/>
          </a:xfrm>
        </p:grpSpPr>
        <p:sp>
          <p:nvSpPr>
            <p:cNvPr id="16" name="ZoneTexte 15"/>
            <p:cNvSpPr txBox="1"/>
            <p:nvPr/>
          </p:nvSpPr>
          <p:spPr>
            <a:xfrm>
              <a:off x="225201" y="1840382"/>
              <a:ext cx="2713072" cy="1824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b="1" spc="-90" dirty="0" smtClean="0">
                  <a:solidFill>
                    <a:srgbClr val="339933"/>
                  </a:solidFill>
                </a:rPr>
                <a:t>EFFICACITE SEPTORIOSE &amp; ROUILLE</a:t>
              </a:r>
              <a:endParaRPr lang="fr-FR" b="1" spc="-100" dirty="0">
                <a:solidFill>
                  <a:srgbClr val="339933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215968" y="2017156"/>
              <a:ext cx="3384000" cy="72000"/>
              <a:chOff x="215968" y="2017156"/>
              <a:chExt cx="3384000" cy="72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51968" y="2035156"/>
                <a:ext cx="3348000" cy="36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33993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8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15968" y="2017156"/>
                <a:ext cx="72000" cy="72000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800"/>
              </a:p>
            </p:txBody>
          </p:sp>
        </p:grp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548835"/>
            <a:ext cx="4076857" cy="2259569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877751" y="2147853"/>
            <a:ext cx="7388497" cy="377608"/>
            <a:chOff x="215968" y="1840382"/>
            <a:chExt cx="4996000" cy="248774"/>
          </a:xfrm>
        </p:grpSpPr>
        <p:sp>
          <p:nvSpPr>
            <p:cNvPr id="21" name="ZoneTexte 20"/>
            <p:cNvSpPr txBox="1"/>
            <p:nvPr/>
          </p:nvSpPr>
          <p:spPr>
            <a:xfrm>
              <a:off x="215968" y="1840382"/>
              <a:ext cx="4996000" cy="1824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b="1" spc="-90" dirty="0" smtClean="0">
                  <a:solidFill>
                    <a:srgbClr val="339933"/>
                  </a:solidFill>
                </a:rPr>
                <a:t>SOLUTION D'ALTERNANCE POUR LA GESTION DES MODES D’ACTION</a:t>
              </a:r>
              <a:endParaRPr lang="fr-FR" b="1" spc="-100" dirty="0">
                <a:solidFill>
                  <a:srgbClr val="339933"/>
                </a:solidFill>
              </a:endParaRP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215968" y="2017156"/>
              <a:ext cx="3384000" cy="72000"/>
              <a:chOff x="215968" y="2017156"/>
              <a:chExt cx="3384000" cy="72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51968" y="2035156"/>
                <a:ext cx="3348000" cy="36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33993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8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5968" y="2017156"/>
                <a:ext cx="72000" cy="72000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800"/>
              </a:p>
            </p:txBody>
          </p:sp>
        </p:grpSp>
      </p:grpSp>
      <p:grpSp>
        <p:nvGrpSpPr>
          <p:cNvPr id="25" name="Groupe 24"/>
          <p:cNvGrpSpPr/>
          <p:nvPr/>
        </p:nvGrpSpPr>
        <p:grpSpPr>
          <a:xfrm>
            <a:off x="1691680" y="4135271"/>
            <a:ext cx="5050037" cy="377608"/>
            <a:chOff x="215968" y="1840382"/>
            <a:chExt cx="3414764" cy="248774"/>
          </a:xfrm>
        </p:grpSpPr>
        <p:sp>
          <p:nvSpPr>
            <p:cNvPr id="26" name="ZoneTexte 25"/>
            <p:cNvSpPr txBox="1"/>
            <p:nvPr/>
          </p:nvSpPr>
          <p:spPr>
            <a:xfrm>
              <a:off x="215968" y="1840382"/>
              <a:ext cx="3414764" cy="1824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b="1" spc="-90" dirty="0" smtClean="0">
                  <a:solidFill>
                    <a:srgbClr val="339933"/>
                  </a:solidFill>
                </a:rPr>
                <a:t>INTEGRATION AISEE DANS LES PROGRAMMES</a:t>
              </a:r>
              <a:endParaRPr lang="fr-FR" b="1" spc="-100" dirty="0">
                <a:solidFill>
                  <a:srgbClr val="339933"/>
                </a:solidFill>
              </a:endParaRP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215968" y="2017156"/>
              <a:ext cx="3384000" cy="72000"/>
              <a:chOff x="215968" y="2017156"/>
              <a:chExt cx="3384000" cy="72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51968" y="2035156"/>
                <a:ext cx="3348000" cy="36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33993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8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5968" y="2017156"/>
                <a:ext cx="72000" cy="72000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6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rice_2012_produit_serv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PASC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S_01">
    <a:dk1>
      <a:srgbClr val="000000"/>
    </a:dk1>
    <a:lt1>
      <a:srgbClr val="FFFFFF"/>
    </a:lt1>
    <a:dk2>
      <a:srgbClr val="A4D0EB"/>
    </a:dk2>
    <a:lt2>
      <a:srgbClr val="004A96"/>
    </a:lt2>
    <a:accent1>
      <a:srgbClr val="21A0D2"/>
    </a:accent1>
    <a:accent2>
      <a:srgbClr val="F39500"/>
    </a:accent2>
    <a:accent3>
      <a:srgbClr val="00793A"/>
    </a:accent3>
    <a:accent4>
      <a:srgbClr val="92D050"/>
    </a:accent4>
    <a:accent5>
      <a:srgbClr val="C50022"/>
    </a:accent5>
    <a:accent6>
      <a:srgbClr val="EEECE1"/>
    </a:accent6>
    <a:hlink>
      <a:srgbClr val="0070C0"/>
    </a:hlink>
    <a:folHlink>
      <a:srgbClr val="00B0F0"/>
    </a:folHlink>
  </a:clrScheme>
  <a:fontScheme name="AS_perso_0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_01">
    <a:dk1>
      <a:srgbClr val="000000"/>
    </a:dk1>
    <a:lt1>
      <a:srgbClr val="FFFFFF"/>
    </a:lt1>
    <a:dk2>
      <a:srgbClr val="A4D0EB"/>
    </a:dk2>
    <a:lt2>
      <a:srgbClr val="004A96"/>
    </a:lt2>
    <a:accent1>
      <a:srgbClr val="21A0D2"/>
    </a:accent1>
    <a:accent2>
      <a:srgbClr val="F39500"/>
    </a:accent2>
    <a:accent3>
      <a:srgbClr val="00793A"/>
    </a:accent3>
    <a:accent4>
      <a:srgbClr val="92D050"/>
    </a:accent4>
    <a:accent5>
      <a:srgbClr val="C50022"/>
    </a:accent5>
    <a:accent6>
      <a:srgbClr val="EEECE1"/>
    </a:accent6>
    <a:hlink>
      <a:srgbClr val="0070C0"/>
    </a:hlink>
    <a:folHlink>
      <a:srgbClr val="00B0F0"/>
    </a:folHlink>
  </a:clrScheme>
  <a:fontScheme name="AS_perso_0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>2015-09-07T12:00:00+00:00</_DCDateModified>
    <Type_x0020_d_x0027_offre_x0020_BASF xmlns="1008777c-bef3-4ae0-8d74-2aadd26717ed">Produits</Type_x0020_d_x0027_offre_x0020_BASF>
    <Type_x0020_de_x0020_kit xmlns="1008777c-bef3-4ae0-8d74-2aadd26717ed">Produit ou Service</Type_x0020_de_x0020_kit>
    <Culture xmlns="1008777c-bef3-4ae0-8d74-2aadd26717ed">
      <Value>céréales</Value>
    </Culture>
    <Attentes_x0020_clients xmlns="1008777c-bef3-4ae0-8d74-2aadd26717ed">
      <Value>Efficacité des équipes, conseil et bonnes pratiques</Value>
    </Attentes_x0020_clients>
    <Segment xmlns="1008777c-bef3-4ae0-8d74-2aadd26717ed">Fongicides</Segment>
    <Produit xmlns="1008777c-bef3-4ae0-8d74-2aadd26717ed">JUVENTUS</Produit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5C5DBA401542ACB54D8BD3739C7D" ma:contentTypeVersion="11" ma:contentTypeDescription="Crée un document." ma:contentTypeScope="" ma:versionID="964267b8befae99238d337b1eee537e2">
  <xsd:schema xmlns:xsd="http://www.w3.org/2001/XMLSchema" xmlns:xs="http://www.w3.org/2001/XMLSchema" xmlns:p="http://schemas.microsoft.com/office/2006/metadata/properties" xmlns:ns2="1008777c-bef3-4ae0-8d74-2aadd26717ed" xmlns:ns3="http://schemas.microsoft.com/sharepoint/v3/fields" xmlns:ns4="8fcd0a7b-fa57-42ad-9a0c-4745abb39e9e" targetNamespace="http://schemas.microsoft.com/office/2006/metadata/properties" ma:root="true" ma:fieldsID="68f8c2712cd6e24653c128f81c370f8a" ns2:_="" ns3:_="" ns4:_="">
    <xsd:import namespace="1008777c-bef3-4ae0-8d74-2aadd26717ed"/>
    <xsd:import namespace="http://schemas.microsoft.com/sharepoint/v3/fields"/>
    <xsd:import namespace="8fcd0a7b-fa57-42ad-9a0c-4745abb39e9e"/>
    <xsd:element name="properties">
      <xsd:complexType>
        <xsd:sequence>
          <xsd:element name="documentManagement">
            <xsd:complexType>
              <xsd:all>
                <xsd:element ref="ns2:Produit" minOccurs="0"/>
                <xsd:element ref="ns2:Culture" minOccurs="0"/>
                <xsd:element ref="ns2:Segment" minOccurs="0"/>
                <xsd:element ref="ns2:Type_x0020_de_x0020_kit" minOccurs="0"/>
                <xsd:element ref="ns2:Attentes_x0020_clients" minOccurs="0"/>
                <xsd:element ref="ns2:Type_x0020_d_x0027_offre_x0020_BASF" minOccurs="0"/>
                <xsd:element ref="ns3:_DCDateModified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8777c-bef3-4ae0-8d74-2aadd26717ed" elementFormDefault="qualified">
    <xsd:import namespace="http://schemas.microsoft.com/office/2006/documentManagement/types"/>
    <xsd:import namespace="http://schemas.microsoft.com/office/infopath/2007/PartnerControls"/>
    <xsd:element name="Produit" ma:index="1" nillable="true" ma:displayName="Produit/service concerné" ma:format="Dropdown" ma:internalName="Produit">
      <xsd:simpleType>
        <xsd:union memberTypes="dms:Text">
          <xsd:simpleType>
            <xsd:restriction base="dms:Choice">
              <xsd:enumeration value="ACARIFAS"/>
              <xsd:enumeration value="ACARIUS"/>
              <xsd:enumeration value="ACROBAT M DG"/>
              <xsd:enumeration value="AKTUAN DTI"/>
              <xsd:enumeration value="ALGEBRE"/>
              <xsd:enumeration value="ALIOS"/>
              <xsd:enumeration value="AMODE DF"/>
              <xsd:enumeration value="ARCO DTI"/>
              <xsd:enumeration value="AROLLE"/>
              <xsd:enumeration value="ASTOR"/>
              <xsd:enumeration value="ATENEA DF"/>
              <xsd:enumeration value="ATIC AQUA"/>
              <xsd:enumeration value="ATLAS"/>
              <xsd:enumeration value="AVISO CUP DF"/>
              <xsd:enumeration value="AVISO DF"/>
              <xsd:enumeration value="BASAGRAN SG"/>
              <xsd:enumeration value="BASALEX"/>
              <xsd:enumeration value="BASAMAIS"/>
              <xsd:enumeration value="BATO DF"/>
              <xsd:enumeration value="BAUXIT"/>
              <xsd:enumeration value="BELL"/>
              <xsd:enumeration value="BELLIS"/>
              <xsd:enumeration value="BELOGA-P"/>
              <xsd:enumeration value="BENTER"/>
              <xsd:enumeration value="BIATHLON"/>
              <xsd:enumeration value="BIOBIT DF"/>
              <xsd:enumeration value="BUTISAN S"/>
              <xsd:enumeration value="CABRIO STAR"/>
              <xsd:enumeration value="CABRIO TOP"/>
              <xsd:enumeration value="CABRIO ULTRA"/>
              <xsd:enumeration value="CANTUS"/>
              <xsd:enumeration value="CAPALO"/>
              <xsd:enumeration value="CARAMBA"/>
              <xsd:enumeration value="CARAMBA STAR"/>
              <xsd:enumeration value="CASCADE"/>
              <xsd:enumeration value="CEANDO"/>
              <xsd:enumeration value="CELTIC"/>
              <xsd:enumeration value="CINCH"/>
              <xsd:enumeration value="CINCH PRO"/>
              <xsd:enumeration value="CLAMEUR"/>
              <xsd:enumeration value="COGNITO"/>
              <xsd:enumeration value="COLLIS"/>
              <xsd:enumeration value="COMET"/>
              <xsd:enumeration value="COMET 200"/>
              <xsd:enumeration value="COMET FLY"/>
              <xsd:enumeration value="CONQUERANT"/>
              <xsd:enumeration value="CORBEL BASF"/>
              <xsd:enumeration value="CYCLADE"/>
              <xsd:enumeration value="CYCOCEL C5 BASF"/>
              <xsd:enumeration value="CYCOCEL CL 2000"/>
              <xsd:enumeration value="DAKOTA-P"/>
              <xsd:enumeration value="DASH HC"/>
              <xsd:enumeration value="DELAN WG"/>
              <xsd:enumeration value="DENSITY"/>
              <xsd:enumeration value="DEVIN"/>
              <xsd:enumeration value="DIAMANT"/>
              <xsd:enumeration value="DIXIT PIETIN"/>
              <xsd:enumeration value="DIXIT SEPTO"/>
              <xsd:enumeration value="DOBRAN"/>
              <xsd:enumeration value="ENERVIN"/>
              <xsd:enumeration value="EQUERRE"/>
              <xsd:enumeration value="EVIDENCE"/>
              <xsd:enumeration value="FASTAC"/>
              <xsd:enumeration value="FASTIME"/>
              <xsd:enumeration value="FAVIA"/>
              <xsd:enumeration value="FIGHTER"/>
              <xsd:enumeration value="FILAN SC"/>
              <xsd:enumeration value="FLEXITY"/>
              <xsd:enumeration value="FLIGHT"/>
              <xsd:enumeration value="FOLIOL"/>
              <xsd:enumeration value="FORKA"/>
              <xsd:enumeration value="FORUM"/>
              <xsd:enumeration value="FORUM GOLD"/>
              <xsd:enumeration value="FORUM PM"/>
              <xsd:enumeration value="GARANTIE RENTABILITE FONGICIDE"/>
              <xsd:enumeration value="IBEX"/>
              <xsd:enumeration value="ILLICO TEXTO"/>
              <xsd:enumeration value="IMIDAN"/>
              <xsd:enumeration value="INSIGNIA"/>
              <xsd:enumeration value="ISARD"/>
              <xsd:enumeration value="ISBA"/>
              <xsd:enumeration value="JETSET"/>
              <xsd:enumeration value="KAURITIL DF"/>
              <xsd:enumeration value="KELVIN"/>
              <xsd:enumeration value="KOREMA"/>
              <xsd:enumeration value="KUMULAN"/>
              <xsd:enumeration value="KUMULUS DF"/>
              <xsd:enumeration value="LECTRA DF"/>
              <xsd:enumeration value="LUDION"/>
              <xsd:enumeration value="LUTIRAM"/>
              <xsd:enumeration value="MAGEOS MD"/>
              <xsd:enumeration value="MAORI"/>
              <xsd:enumeration value="MASAI"/>
              <xsd:enumeration value="MEDAX TOP"/>
              <xsd:enumeration value="MES ANTISECHES PHYTO"/>
              <xsd:enumeration value="MONDIUM"/>
              <xsd:enumeration value="MONNAIE"/>
              <xsd:enumeration value="NARAK"/>
              <xsd:enumeration value="NIMBUS"/>
              <xsd:enumeration value="NIRVANA"/>
              <xsd:enumeration value="NIRVANA S"/>
              <xsd:enumeration value="NOVALL"/>
              <xsd:enumeration value="OBSERV'ON LINE"/>
              <xsd:enumeration value="OCTAVE"/>
              <xsd:enumeration value="OGAM"/>
              <xsd:enumeration value="OGAM 3D"/>
              <xsd:enumeration value="OPERA"/>
              <xsd:enumeration value="OPPONENT"/>
              <xsd:enumeration value="OPTIMO"/>
              <xsd:enumeration value="OPUS"/>
              <xsd:enumeration value="OPUS TEAM"/>
              <xsd:enumeration value="OSIRIS WIN"/>
              <xsd:enumeration value="PACORD"/>
              <xsd:enumeration value="PANTHEOS"/>
              <xsd:enumeration value="PICOSOLO"/>
              <xsd:enumeration value="PICTOR PRO"/>
              <xsd:enumeration value="PLAYER"/>
              <xsd:enumeration value="POLYRAM DF"/>
              <xsd:enumeration value="PRELUDE 20 FS"/>
              <xsd:enumeration value="PREMIS 25 FS"/>
              <xsd:enumeration value="PROWL 400"/>
              <xsd:enumeration value="PULSAR 40"/>
              <xsd:enumeration value="PYRAMINE DF"/>
              <xsd:enumeration value="PYROS"/>
              <xsd:enumeration value="QUALITE SANITAIRE"/>
              <xsd:enumeration value="RAK 1 + 2 COCHYLIS + EUDEMIS 2 GENERATIONS"/>
              <xsd:enumeration value="RAK 1+2-Cochylis+Eudemis 3 Générations"/>
              <xsd:enumeration value="RAK 1-Cochylis"/>
              <xsd:enumeration value="RAK 2-Eudemis 2 Générations"/>
              <xsd:enumeration value="RAK 2-Eudemis 3 Générations"/>
              <xsd:enumeration value="REBELL T"/>
              <xsd:enumeration value="REGALIS"/>
              <xsd:enumeration value="ROVRAL"/>
              <xsd:enumeration value="ROVRAL AQUA FLO"/>
              <xsd:enumeration value="ROVRAL WG"/>
              <xsd:enumeration value="SALUT"/>
              <xsd:enumeration value="SARI TF"/>
              <xsd:enumeration value="SCALA"/>
              <xsd:enumeration value="SERAC"/>
              <xsd:enumeration value="SERENADE MAX"/>
              <xsd:enumeration value="SIGNUM"/>
              <xsd:enumeration value="SILLAGE®"/>
              <xsd:enumeration value="SOLARAM"/>
              <xsd:enumeration value="SOLARAM 200"/>
              <xsd:enumeration value="SPECTRUM"/>
              <xsd:enumeration value="SPORGON"/>
              <xsd:enumeration value="SPORTAK EW"/>
              <xsd:enumeration value="SPRINGBOK"/>
              <xsd:enumeration value="STRATOS ULTRA"/>
              <xsd:enumeration value="STROBY DF"/>
              <xsd:enumeration value="SULFOJET DF"/>
              <xsd:enumeration value="SULFOSTAR"/>
              <xsd:enumeration value="SUNORG PRO"/>
              <xsd:enumeration value="TOUCAN"/>
              <xsd:enumeration value="TRILOG"/>
              <xsd:enumeration value="TROOPER"/>
              <xsd:enumeration value="VIVANDO"/>
              <xsd:enumeration value="WALABI"/>
              <xsd:enumeration value="WING-P"/>
              <xsd:enumeration value="XEMIUM"/>
              <xsd:enumeration value="ZEBRA"/>
              <xsd:enumeration value="ZEPPLIN"/>
              <xsd:enumeration value="Tous produits"/>
            </xsd:restriction>
          </xsd:simpleType>
        </xsd:union>
      </xsd:simpleType>
    </xsd:element>
    <xsd:element name="Culture" ma:index="2" nillable="true" ma:displayName="Culture" ma:internalName="Cultur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éréales"/>
                    <xsd:enumeration value="vigne"/>
                    <xsd:enumeration value="arboriculture"/>
                    <xsd:enumeration value="maïs"/>
                    <xsd:enumeration value="tournesol"/>
                    <xsd:enumeration value="cultures légumières"/>
                    <xsd:enumeration value="colza"/>
                    <xsd:enumeration value="betteraves"/>
                    <xsd:enumeration value="protéagineux"/>
                    <xsd:enumeration value="pomme de terre"/>
                    <xsd:enumeration value="autre"/>
                  </xsd:restriction>
                </xsd:simpleType>
              </xsd:element>
            </xsd:sequence>
          </xsd:extension>
        </xsd:complexContent>
      </xsd:complexType>
    </xsd:element>
    <xsd:element name="Segment" ma:index="3" nillable="true" ma:displayName="Segment" ma:format="Dropdown" ma:internalName="Segment">
      <xsd:simpleType>
        <xsd:restriction base="dms:Choice">
          <xsd:enumeration value="Fongicides"/>
          <xsd:enumeration value="Herbicides"/>
          <xsd:enumeration value="Insecticides"/>
          <xsd:enumeration value="Traitements de semences"/>
          <xsd:enumeration value="Fongi-Régulateur"/>
          <xsd:enumeration value="Régulateurs"/>
          <xsd:enumeration value="Tous"/>
          <xsd:enumeration value="autre"/>
        </xsd:restriction>
      </xsd:simpleType>
    </xsd:element>
    <xsd:element name="Type_x0020_de_x0020_kit" ma:index="4" nillable="true" ma:displayName="Type de document" ma:format="Dropdown" ma:internalName="Type_x0020_de_x0020_kit">
      <xsd:simpleType>
        <xsd:restriction base="dms:Choice">
          <xsd:enumeration value="Produit ou Service"/>
          <xsd:enumeration value="Stratégie segment"/>
          <xsd:enumeration value="Panels et études"/>
          <xsd:enumeration value="Technique, Filières et Environnement"/>
          <xsd:enumeration value="Transversal"/>
          <xsd:enumeration value="Plan d'action externe"/>
          <xsd:enumeration value="Matrices des kits"/>
          <xsd:enumeration value="Contrat solution service"/>
          <xsd:enumeration value="Autre"/>
        </xsd:restriction>
      </xsd:simpleType>
    </xsd:element>
    <xsd:element name="Attentes_x0020_clients" ma:index="5" nillable="true" ma:displayName="Attentes clients" ma:internalName="Attentes_x0020_cli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fficacité des équipes, conseil et bonnes pratiques"/>
                    <xsd:enumeration value="Environnement, filières et gestion durable"/>
                    <xsd:enumeration value="Evènement et communication"/>
                    <xsd:enumeration value="Performance économique et succès agriculteurs"/>
                  </xsd:restriction>
                </xsd:simpleType>
              </xsd:element>
            </xsd:sequence>
          </xsd:extension>
        </xsd:complexContent>
      </xsd:complexType>
    </xsd:element>
    <xsd:element name="Type_x0020_d_x0027_offre_x0020_BASF" ma:index="6" nillable="true" ma:displayName="Type d'offre BASF" ma:format="Dropdown" ma:internalName="Type_x0020_d_x0027_offre_x0020_BASF">
      <xsd:simpleType>
        <xsd:restriction base="dms:Choice">
          <xsd:enumeration value="Outils"/>
          <xsd:enumeration value="Produits"/>
          <xsd:enumeration value="Services Essentiels"/>
          <xsd:enumeration value="Services Partenaires"/>
          <xsd:enumeration value="Services"/>
          <xsd:enumeration value="Infoservices"/>
          <xsd:enumeration value="aut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14" nillable="true" ma:displayName="Date de modification" ma:description="Date à laquelle la ressource a été modifiée pour la dernière fois" ma:format="DateTime" ma:internalName="_DC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d0a7b-fa57-42ad-9a0c-4745abb39e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7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BF3D91-5F09-491F-8955-4C6D129FE1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FDA68F-247F-449E-A899-BB131FBBECC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BA0F0C9-0F5D-4C41-8596-DD0D352139D1}">
  <ds:schemaRefs>
    <ds:schemaRef ds:uri="1008777c-bef3-4ae0-8d74-2aadd26717ed"/>
    <ds:schemaRef ds:uri="http://purl.org/dc/dcmitype/"/>
    <ds:schemaRef ds:uri="http://purl.org/dc/terms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fcd0a7b-fa57-42ad-9a0c-4745abb39e9e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9DA88FA-280D-4C36-841F-E7157AA15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8777c-bef3-4ae0-8d74-2aadd26717ed"/>
    <ds:schemaRef ds:uri="http://schemas.microsoft.com/sharepoint/v3/fields"/>
    <ds:schemaRef ds:uri="8fcd0a7b-fa57-42ad-9a0c-4745abb39e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666</Words>
  <Application>Microsoft Office PowerPoint</Application>
  <PresentationFormat>Affichage à l'écran (4:3)</PresentationFormat>
  <Paragraphs>117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Eras Demi ITC</vt:lpstr>
      <vt:lpstr>Times New Roman</vt:lpstr>
      <vt:lpstr>Wingdings</vt:lpstr>
      <vt:lpstr>Wingdings 2</vt:lpstr>
      <vt:lpstr>Wingdings 3</vt:lpstr>
      <vt:lpstr>matrice_2012_produit_service</vt:lpstr>
      <vt:lpstr>Présentation PowerPoint</vt:lpstr>
      <vt:lpstr>En préambule….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Juventus® + Bravo® Un autre regard sur la performance</vt:lpstr>
      <vt:lpstr> RECOMMANDATIONS d’UTILISATION </vt:lpstr>
      <vt:lpstr>Juventus® + Bravo® Fiche d’identité </vt:lpstr>
      <vt:lpstr>Juventus® + Bravo® ce qu'il faut retenir</vt:lpstr>
      <vt:lpstr>Mentions légales</vt:lpstr>
    </vt:vector>
  </TitlesOfParts>
  <Manager>CATHERINE.GAUTHIER@BASF.COM</Manager>
  <Company>BASF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JUVENTUS + BRAVO présentation produit</dc:title>
  <dc:creator>Pascale ROLLET</dc:creator>
  <cp:lastModifiedBy>Catherine Gauthier</cp:lastModifiedBy>
  <cp:revision>175</cp:revision>
  <cp:lastPrinted>2010-08-27T11:37:21Z</cp:lastPrinted>
  <dcterms:created xsi:type="dcterms:W3CDTF">2010-08-26T09:27:22Z</dcterms:created>
  <dcterms:modified xsi:type="dcterms:W3CDTF">2015-10-07T07:59:16Z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ente clients 1">
    <vt:lpwstr>6;#Efficacité des équipes, conseil et bonnes pratiques</vt:lpwstr>
  </property>
  <property fmtid="{D5CDD505-2E9C-101B-9397-08002B2CF9AE}" pid="3" name="Attente clients 2">
    <vt:lpwstr/>
  </property>
  <property fmtid="{D5CDD505-2E9C-101B-9397-08002B2CF9AE}" pid="4" name="ContentType">
    <vt:lpwstr>Document</vt:lpwstr>
  </property>
  <property fmtid="{D5CDD505-2E9C-101B-9397-08002B2CF9AE}" pid="5" name="ContentTypeId">
    <vt:lpwstr>0x01010076965C5DBA401542ACB54D8BD3739C7D</vt:lpwstr>
  </property>
  <property fmtid="{D5CDD505-2E9C-101B-9397-08002B2CF9AE}" pid="6" name="NXPowerLiteLastOptimized">
    <vt:lpwstr>1984056</vt:lpwstr>
  </property>
  <property fmtid="{D5CDD505-2E9C-101B-9397-08002B2CF9AE}" pid="7" name="NXPowerLiteSettings">
    <vt:lpwstr>F700050004A000</vt:lpwstr>
  </property>
  <property fmtid="{D5CDD505-2E9C-101B-9397-08002B2CF9AE}" pid="8" name="NXPowerLiteVersion">
    <vt:lpwstr>D5.0.2</vt:lpwstr>
  </property>
  <property fmtid="{D5CDD505-2E9C-101B-9397-08002B2CF9AE}" pid="9" name="Order">
    <vt:r8>43000</vt:r8>
  </property>
</Properties>
</file>